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349" r:id="rId6"/>
    <p:sldId id="256" r:id="rId7"/>
    <p:sldId id="307" r:id="rId8"/>
    <p:sldId id="302" r:id="rId9"/>
    <p:sldId id="334" r:id="rId10"/>
    <p:sldId id="344" r:id="rId11"/>
    <p:sldId id="345" r:id="rId12"/>
    <p:sldId id="335" r:id="rId13"/>
    <p:sldId id="340" r:id="rId14"/>
    <p:sldId id="342" r:id="rId15"/>
    <p:sldId id="339" r:id="rId16"/>
    <p:sldId id="343" r:id="rId17"/>
    <p:sldId id="346" r:id="rId18"/>
    <p:sldId id="347" r:id="rId19"/>
    <p:sldId id="348" r:id="rId20"/>
    <p:sldId id="319" r:id="rId21"/>
    <p:sldId id="329" r:id="rId22"/>
    <p:sldId id="350" r:id="rId23"/>
  </p:sldIdLst>
  <p:sldSz cx="10160000" cy="5715000"/>
  <p:notesSz cx="6805613" cy="99441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18" userDrawn="1">
          <p15:clr>
            <a:srgbClr val="A4A3A4"/>
          </p15:clr>
        </p15:guide>
        <p15:guide id="4" orient="horz" pos="1470" userDrawn="1">
          <p15:clr>
            <a:srgbClr val="A4A3A4"/>
          </p15:clr>
        </p15:guide>
        <p15:guide id="5" orient="horz" pos="3096" userDrawn="1">
          <p15:clr>
            <a:srgbClr val="A4A3A4"/>
          </p15:clr>
        </p15:guide>
        <p15:guide id="7" orient="horz" pos="469" userDrawn="1">
          <p15:clr>
            <a:srgbClr val="A4A3A4"/>
          </p15:clr>
        </p15:guide>
        <p15:guide id="8" orient="horz" pos="1185" userDrawn="1">
          <p15:clr>
            <a:srgbClr val="A4A3A4"/>
          </p15:clr>
        </p15:guide>
        <p15:guide id="11" pos="843" userDrawn="1">
          <p15:clr>
            <a:srgbClr val="A4A3A4"/>
          </p15:clr>
        </p15:guide>
        <p15:guide id="12" orient="horz" pos="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Laenen" initials="AL" lastIdx="14" clrIdx="0">
    <p:extLst>
      <p:ext uri="{19B8F6BF-5375-455C-9EA6-DF929625EA0E}">
        <p15:presenceInfo xmlns:p15="http://schemas.microsoft.com/office/powerpoint/2012/main" userId="S::U43901@KBC-GROUP.COM::f6a01048-0651-43dc-be5f-132b950f1e83" providerId="AD"/>
      </p:ext>
    </p:extLst>
  </p:cmAuthor>
  <p:cmAuthor id="2" name="Patricia Goeleven" initials="PG" lastIdx="13" clrIdx="1">
    <p:extLst>
      <p:ext uri="{19B8F6BF-5375-455C-9EA6-DF929625EA0E}">
        <p15:presenceInfo xmlns:p15="http://schemas.microsoft.com/office/powerpoint/2012/main" userId="S::U36382@KBC-GROUP.COM::c0c251ba-bf64-44af-9457-b88742885f6f" providerId="AD"/>
      </p:ext>
    </p:extLst>
  </p:cmAuthor>
  <p:cmAuthor id="3" name="Dries Rubens" initials="DR" lastIdx="1" clrIdx="2">
    <p:extLst>
      <p:ext uri="{19B8F6BF-5375-455C-9EA6-DF929625EA0E}">
        <p15:presenceInfo xmlns:p15="http://schemas.microsoft.com/office/powerpoint/2012/main" userId="S::U02612@KBC-GROUP.COM::cd33e016-07ad-4289-ab73-07c4714e5d07" providerId="AD"/>
      </p:ext>
    </p:extLst>
  </p:cmAuthor>
  <p:cmAuthor id="4" name="Annick Buggenhout" initials="AB" lastIdx="3" clrIdx="3">
    <p:extLst>
      <p:ext uri="{19B8F6BF-5375-455C-9EA6-DF929625EA0E}">
        <p15:presenceInfo xmlns:p15="http://schemas.microsoft.com/office/powerpoint/2012/main" userId="S::jd09207@kbc-group.com::2885b18b-389f-40ee-a073-bbdfeb47e9ca" providerId="AD"/>
      </p:ext>
    </p:extLst>
  </p:cmAuthor>
  <p:cmAuthor id="5" name="Femke Van Oosterwijck" initials="FVO" lastIdx="2" clrIdx="4">
    <p:extLst>
      <p:ext uri="{19B8F6BF-5375-455C-9EA6-DF929625EA0E}">
        <p15:presenceInfo xmlns:p15="http://schemas.microsoft.com/office/powerpoint/2012/main" userId="S::JE10271@KBC-GROUP.COM::1a9be74c-d9ed-4678-bbc3-22cdf621e91e" providerId="AD"/>
      </p:ext>
    </p:extLst>
  </p:cmAuthor>
  <p:cmAuthor id="6" name="Aurelie Arkesteyn" initials="AA" lastIdx="1" clrIdx="5">
    <p:extLst>
      <p:ext uri="{19B8F6BF-5375-455C-9EA6-DF929625EA0E}">
        <p15:presenceInfo xmlns:p15="http://schemas.microsoft.com/office/powerpoint/2012/main" userId="S::JD21514@KBC-GROUP.COM::5678a6ce-1ab9-4df8-8b73-cea7a1a186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3366"/>
    <a:srgbClr val="67C8F3"/>
    <a:srgbClr val="197460"/>
    <a:srgbClr val="EABFAE"/>
    <a:srgbClr val="E28729"/>
    <a:srgbClr val="599317"/>
    <a:srgbClr val="9D0122"/>
    <a:srgbClr val="DC7D76"/>
    <a:srgbClr val="B1B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08AF6-4271-4B3A-9B1F-7C19D1530790}" v="5" dt="2021-01-22T09:54:52.296"/>
    <p1510:client id="{A5D29781-3556-43AB-B766-35287D01318A}" v="354" dt="2021-01-22T09:49:29.644"/>
    <p1510:client id="{CA55D5BF-4A40-428C-B824-2E4BF67121BC}" v="2" dt="2021-01-22T09:51:49.415"/>
    <p1510:client id="{F0CF0527-69D1-0510-68AA-1233F9E9015D}" v="1" dt="2021-01-21T14:05:54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2" y="158"/>
      </p:cViewPr>
      <p:guideLst>
        <p:guide pos="5418"/>
        <p:guide orient="horz" pos="1470"/>
        <p:guide orient="horz" pos="3096"/>
        <p:guide orient="horz" pos="469"/>
        <p:guide orient="horz" pos="1185"/>
        <p:guide pos="843"/>
        <p:guide orient="horz" pos="4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90A6-CD90-D84E-A09E-ECBEBDA10DB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0166-7D45-E347-B469-0C1F35E92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6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D25F-AABA-884A-A29A-568224EE758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5E2-70E3-0143-BAC4-66BC72AC96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Belangrijk om goed te kaderen wanneer er recht is op de service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2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7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6" name="Picture 5" descr="KBC_RGB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 bwMode="black">
          <a:xfrm>
            <a:off x="9218518" y="5101680"/>
            <a:ext cx="681931" cy="437693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343663" y="1543393"/>
            <a:ext cx="7257058" cy="1225021"/>
          </a:xfrm>
        </p:spPr>
        <p:txBody>
          <a:bodyPr anchor="b" anchorCtr="0"/>
          <a:lstStyle>
            <a:lvl1pPr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195" y="2886076"/>
            <a:ext cx="7242528" cy="1655763"/>
          </a:xfrm>
        </p:spPr>
        <p:txBody>
          <a:bodyPr lIns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00AEE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 noProof="0" err="1"/>
              <a:t>Naam</a:t>
            </a:r>
            <a:r>
              <a:rPr lang="en-GB" noProof="0"/>
              <a:t> van de </a:t>
            </a:r>
            <a:r>
              <a:rPr lang="en-GB" noProof="0" err="1"/>
              <a:t>spreker</a:t>
            </a:r>
            <a:r>
              <a:rPr lang="en-GB" noProof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7212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6" userDrawn="1">
          <p15:clr>
            <a:srgbClr val="FBAE40"/>
          </p15:clr>
        </p15:guide>
        <p15:guide id="2" pos="3200" userDrawn="1">
          <p15:clr>
            <a:srgbClr val="FBAE40"/>
          </p15:clr>
        </p15:guide>
        <p15:guide id="3" pos="3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t zonder bullets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8665"/>
            <a:ext cx="1184900" cy="967197"/>
          </a:xfrm>
          <a:noFill/>
        </p:spPr>
        <p:txBody>
          <a:bodyPr tIns="0" r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1348912" y="1512236"/>
            <a:ext cx="7257103" cy="3410638"/>
          </a:xfrm>
        </p:spPr>
        <p:txBody>
          <a:bodyPr lIns="0"/>
          <a:lstStyle>
            <a:lvl1pPr marL="0" indent="0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None/>
              <a:defRPr sz="16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tekst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342922" y="1246138"/>
            <a:ext cx="7257800" cy="568151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8665"/>
            <a:ext cx="1184900" cy="967197"/>
          </a:xfrm>
          <a:noFill/>
        </p:spPr>
        <p:txBody>
          <a:bodyPr tIns="0" r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956658" y="1983626"/>
            <a:ext cx="7635300" cy="293921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tekst zonder bullets,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342922" y="1246138"/>
            <a:ext cx="7257800" cy="568151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8665"/>
            <a:ext cx="1184900" cy="967197"/>
          </a:xfrm>
          <a:noFill/>
        </p:spPr>
        <p:txBody>
          <a:bodyPr tIns="0" r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1358194" y="1983626"/>
            <a:ext cx="7247821" cy="2939213"/>
          </a:xfrm>
        </p:spPr>
        <p:txBody>
          <a:bodyPr l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5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subtitel, tekst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342922" y="1246138"/>
            <a:ext cx="7257800" cy="568151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8665"/>
            <a:ext cx="1184900" cy="967197"/>
          </a:xfrm>
          <a:noFill/>
        </p:spPr>
        <p:txBody>
          <a:bodyPr tIns="0" r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956658" y="1983626"/>
            <a:ext cx="7635300" cy="293921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9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subtitel, tekst zonder bullets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342922" y="1246138"/>
            <a:ext cx="7257800" cy="568151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1358194" y="1983626"/>
            <a:ext cx="7247821" cy="2939213"/>
          </a:xfrm>
        </p:spPr>
        <p:txBody>
          <a:bodyPr l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711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60" y="1643508"/>
            <a:ext cx="3648196" cy="327933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916766" y="1643508"/>
            <a:ext cx="3679013" cy="32793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304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 zonder bullets 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1358194" y="1643508"/>
            <a:ext cx="3403061" cy="3279331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204638" y="1643508"/>
            <a:ext cx="3399999" cy="3279330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4021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2 kolomm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60" y="1643508"/>
            <a:ext cx="3648196" cy="327933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916766" y="1643508"/>
            <a:ext cx="3679013" cy="32793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475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2 kolommen zonder bullets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1358194" y="1643508"/>
            <a:ext cx="3403061" cy="3279331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204638" y="1643508"/>
            <a:ext cx="3399999" cy="3279330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8242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2 kolomm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55278" y="1238250"/>
            <a:ext cx="7345444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60" y="2082484"/>
            <a:ext cx="3648196" cy="28403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916766" y="2082484"/>
            <a:ext cx="3679013" cy="284035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867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nd_PPT_v01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343663" y="1543393"/>
            <a:ext cx="7257058" cy="1225021"/>
          </a:xfrm>
        </p:spPr>
        <p:txBody>
          <a:bodyPr anchor="b" anchorCtr="0"/>
          <a:lstStyle>
            <a:lvl1pPr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195" y="2886076"/>
            <a:ext cx="7242528" cy="1655763"/>
          </a:xfrm>
        </p:spPr>
        <p:txBody>
          <a:bodyPr lIns="0"/>
          <a:lstStyle>
            <a:lvl1pPr marL="0" indent="0">
              <a:spcAft>
                <a:spcPts val="0"/>
              </a:spcAft>
              <a:buNone/>
              <a:defRPr sz="1600" baseline="0">
                <a:solidFill>
                  <a:srgbClr val="00AEE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 noProof="0" err="1"/>
              <a:t>Naam</a:t>
            </a:r>
            <a:r>
              <a:rPr lang="en-GB" noProof="0"/>
              <a:t> van de </a:t>
            </a:r>
            <a:r>
              <a:rPr lang="en-GB" noProof="0" err="1"/>
              <a:t>spreker</a:t>
            </a:r>
            <a:r>
              <a:rPr lang="en-GB" noProof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9574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2 kolommen zonder bullets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55278" y="1238250"/>
            <a:ext cx="7345444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1358194" y="2080461"/>
            <a:ext cx="3403061" cy="2842377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204638" y="2080462"/>
            <a:ext cx="3399999" cy="2842376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885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subtitel en 2 kolomm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55278" y="1238250"/>
            <a:ext cx="7345444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60" y="2082484"/>
            <a:ext cx="3648196" cy="28403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916766" y="2082484"/>
            <a:ext cx="3679013" cy="284035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669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subtitel en 2 kolommen zonder bullets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55278" y="1238250"/>
            <a:ext cx="7345444" cy="56815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1358194" y="2080461"/>
            <a:ext cx="3403061" cy="2842377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204638" y="2080462"/>
            <a:ext cx="3399999" cy="2842376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1658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's, teks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 bwMode="gray">
          <a:xfrm>
            <a:off x="1340555" y="4114403"/>
            <a:ext cx="2320779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/>
          </p:nvPr>
        </p:nvSpPr>
        <p:spPr bwMode="gray">
          <a:xfrm>
            <a:off x="3831616" y="4112864"/>
            <a:ext cx="2320000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/>
          </p:nvPr>
        </p:nvSpPr>
        <p:spPr bwMode="gray">
          <a:xfrm>
            <a:off x="6314212" y="4111325"/>
            <a:ext cx="2291802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1340555" y="1743149"/>
            <a:ext cx="2318696" cy="2304000"/>
          </a:xfrm>
        </p:spPr>
        <p:txBody>
          <a:bodyPr lIns="720000" rIns="720000" anchor="ctr"/>
          <a:lstStyle>
            <a:lvl1pPr marL="0" indent="0" algn="ctr">
              <a:buNone/>
              <a:defRPr sz="100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5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3824769" y="1741609"/>
            <a:ext cx="2320000" cy="2304000"/>
          </a:xfrm>
        </p:spPr>
        <p:txBody>
          <a:bodyPr lIns="720000" rIns="720000" anchor="ctr"/>
          <a:lstStyle>
            <a:lvl1pPr marL="0" indent="0" algn="ctr">
              <a:buNone/>
              <a:defRPr sz="100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6" name="Tijdelijke aanduiding voor afbeelding 3"/>
          <p:cNvSpPr>
            <a:spLocks noGrp="1"/>
          </p:cNvSpPr>
          <p:nvPr>
            <p:ph type="pic" sz="quarter" idx="21"/>
          </p:nvPr>
        </p:nvSpPr>
        <p:spPr>
          <a:xfrm>
            <a:off x="6314212" y="1740069"/>
            <a:ext cx="2291802" cy="2304000"/>
          </a:xfrm>
        </p:spPr>
        <p:txBody>
          <a:bodyPr lIns="720000" rIns="720000" anchor="ctr"/>
          <a:lstStyle>
            <a:lvl1pPr marL="0" indent="0" algn="ctr">
              <a:buNone/>
              <a:defRPr sz="100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9969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foto's, tekst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16"/>
          </p:nvPr>
        </p:nvSpPr>
        <p:spPr bwMode="gray">
          <a:xfrm>
            <a:off x="1340555" y="4114403"/>
            <a:ext cx="2320779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ijdelijke aanduiding voor tekst 10"/>
          <p:cNvSpPr>
            <a:spLocks noGrp="1"/>
          </p:cNvSpPr>
          <p:nvPr>
            <p:ph type="body" sz="quarter" idx="17"/>
          </p:nvPr>
        </p:nvSpPr>
        <p:spPr bwMode="gray">
          <a:xfrm>
            <a:off x="3831616" y="4112864"/>
            <a:ext cx="2320000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8"/>
          </p:nvPr>
        </p:nvSpPr>
        <p:spPr bwMode="gray">
          <a:xfrm>
            <a:off x="6314212" y="4111325"/>
            <a:ext cx="2291802" cy="5770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1340555" y="1743149"/>
            <a:ext cx="2318696" cy="2304000"/>
          </a:xfrm>
        </p:spPr>
        <p:txBody>
          <a:bodyPr lIns="720000" rIns="720000" anchor="ctr"/>
          <a:lstStyle>
            <a:lvl1pPr marL="0" indent="0" algn="ctr">
              <a:buNone/>
              <a:defRPr sz="100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3824769" y="1741609"/>
            <a:ext cx="2320000" cy="2304000"/>
          </a:xfrm>
        </p:spPr>
        <p:txBody>
          <a:bodyPr lIns="720000" rIns="720000" anchor="ctr"/>
          <a:lstStyle>
            <a:lvl1pPr marL="0" indent="0" algn="ctr">
              <a:buNone/>
              <a:defRPr sz="100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8" name="Tijdelijke aanduiding voor afbeelding 3"/>
          <p:cNvSpPr>
            <a:spLocks noGrp="1"/>
          </p:cNvSpPr>
          <p:nvPr>
            <p:ph type="pic" sz="quarter" idx="21"/>
          </p:nvPr>
        </p:nvSpPr>
        <p:spPr>
          <a:xfrm>
            <a:off x="6314212" y="1740069"/>
            <a:ext cx="2291802" cy="2304000"/>
          </a:xfrm>
        </p:spPr>
        <p:txBody>
          <a:bodyPr lIns="720000" rIns="720000" anchor="ctr"/>
          <a:lstStyle>
            <a:lvl1pPr marL="0" indent="0" algn="ctr">
              <a:buNone/>
              <a:defRPr sz="100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5649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n teks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552630" y="4490832"/>
            <a:ext cx="7684082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10160000" cy="4405035"/>
          </a:xfrm>
        </p:spPr>
        <p:txBody>
          <a:bodyPr lIns="1440000" rIns="1440000" anchor="ctr"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en tekst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552630" y="4490832"/>
            <a:ext cx="7684082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10160000" cy="4405035"/>
          </a:xfrm>
        </p:spPr>
        <p:txBody>
          <a:bodyPr lIns="1440000" rIns="1440000" anchor="ctr"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0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03460" y="0"/>
            <a:ext cx="3656541" cy="5715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61" y="1643508"/>
            <a:ext cx="3999998" cy="327933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8282" y="388484"/>
            <a:ext cx="4139399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65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onder bullet, met foto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03460" y="0"/>
            <a:ext cx="3656541" cy="5715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1358195" y="1643508"/>
            <a:ext cx="3594864" cy="3279331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8282" y="388484"/>
            <a:ext cx="4139399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24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, met foto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03460" y="0"/>
            <a:ext cx="3656541" cy="5715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59" y="1643508"/>
            <a:ext cx="4003706" cy="327933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2" y="388484"/>
            <a:ext cx="4139399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913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60989" y="353213"/>
            <a:ext cx="738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83753" y="1314099"/>
            <a:ext cx="7722262" cy="36087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6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0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zonder bullet met foto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03460" y="0"/>
            <a:ext cx="3656541" cy="5715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2" y="388484"/>
            <a:ext cx="4139399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1358195" y="1643508"/>
            <a:ext cx="3594864" cy="3279331"/>
          </a:xfr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1274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quote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4143" y="388484"/>
            <a:ext cx="6020623" cy="4547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f quote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334143" y="388484"/>
            <a:ext cx="6020623" cy="4547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14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afiek en teks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562240" y="1593416"/>
            <a:ext cx="3043776" cy="33294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jdelijke aanduiding voor grafiek 7"/>
          <p:cNvSpPr>
            <a:spLocks noGrp="1"/>
          </p:cNvSpPr>
          <p:nvPr>
            <p:ph type="chart" sz="quarter" idx="11"/>
          </p:nvPr>
        </p:nvSpPr>
        <p:spPr>
          <a:xfrm>
            <a:off x="1340556" y="1585528"/>
            <a:ext cx="4037324" cy="3337310"/>
          </a:xfrm>
        </p:spPr>
        <p:txBody>
          <a:bodyPr lIns="1080000" rIns="1080000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8884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grafiek en tekst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562240" y="1593416"/>
            <a:ext cx="3043776" cy="33294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jdelijke aanduiding voor grafiek 7"/>
          <p:cNvSpPr>
            <a:spLocks noGrp="1"/>
          </p:cNvSpPr>
          <p:nvPr>
            <p:ph type="chart" sz="quarter" idx="11"/>
          </p:nvPr>
        </p:nvSpPr>
        <p:spPr>
          <a:xfrm>
            <a:off x="1340556" y="1585528"/>
            <a:ext cx="4037324" cy="3337310"/>
          </a:xfrm>
        </p:spPr>
        <p:txBody>
          <a:bodyPr lIns="1080000" rIns="1080000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8510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 grafiek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5508473" y="1585529"/>
            <a:ext cx="3097542" cy="1619999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ijdelijke aanduiding voor grafiek 7"/>
          <p:cNvSpPr>
            <a:spLocks noGrp="1"/>
          </p:cNvSpPr>
          <p:nvPr>
            <p:ph type="chart" sz="quarter" idx="11"/>
          </p:nvPr>
        </p:nvSpPr>
        <p:spPr>
          <a:xfrm>
            <a:off x="1340556" y="1585528"/>
            <a:ext cx="4037324" cy="3337310"/>
          </a:xfrm>
        </p:spPr>
        <p:txBody>
          <a:bodyPr lIns="1080000" rIns="1080000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Tijdelijke aanduiding voor grafiek 7"/>
          <p:cNvSpPr>
            <a:spLocks noGrp="1"/>
          </p:cNvSpPr>
          <p:nvPr>
            <p:ph type="chart" sz="quarter" idx="15"/>
          </p:nvPr>
        </p:nvSpPr>
        <p:spPr>
          <a:xfrm>
            <a:off x="5511283" y="3301856"/>
            <a:ext cx="3097542" cy="1620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484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3 grafiek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5508473" y="1585529"/>
            <a:ext cx="3097542" cy="1619999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7" name="Tijdelijke aanduiding voor grafiek 7"/>
          <p:cNvSpPr>
            <a:spLocks noGrp="1"/>
          </p:cNvSpPr>
          <p:nvPr>
            <p:ph type="chart" sz="quarter" idx="11"/>
          </p:nvPr>
        </p:nvSpPr>
        <p:spPr>
          <a:xfrm>
            <a:off x="1340556" y="1585528"/>
            <a:ext cx="4037324" cy="3337310"/>
          </a:xfrm>
        </p:spPr>
        <p:txBody>
          <a:bodyPr lIns="1080000" rIns="1080000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ijdelijke aanduiding voor grafiek 7"/>
          <p:cNvSpPr>
            <a:spLocks noGrp="1"/>
          </p:cNvSpPr>
          <p:nvPr>
            <p:ph type="chart" sz="quarter" idx="15"/>
          </p:nvPr>
        </p:nvSpPr>
        <p:spPr>
          <a:xfrm>
            <a:off x="5511283" y="3301856"/>
            <a:ext cx="3097542" cy="1620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1019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rie grafiek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3822703" y="1571625"/>
            <a:ext cx="2320000" cy="3351213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2" name="Tijdelijke aanduiding voor grafiek 7"/>
          <p:cNvSpPr>
            <a:spLocks noGrp="1"/>
          </p:cNvSpPr>
          <p:nvPr>
            <p:ph type="chart" sz="quarter" idx="15"/>
          </p:nvPr>
        </p:nvSpPr>
        <p:spPr>
          <a:xfrm>
            <a:off x="6288266" y="1571625"/>
            <a:ext cx="2319999" cy="3352634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13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340555" y="1571625"/>
            <a:ext cx="2319999" cy="3349792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655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drie grafieken zonder logo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3822703" y="1571625"/>
            <a:ext cx="2320000" cy="3351213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7" name="Tijdelijke aanduiding voor grafiek 7"/>
          <p:cNvSpPr>
            <a:spLocks noGrp="1"/>
          </p:cNvSpPr>
          <p:nvPr>
            <p:ph type="chart" sz="quarter" idx="15"/>
          </p:nvPr>
        </p:nvSpPr>
        <p:spPr>
          <a:xfrm>
            <a:off x="6288266" y="1571625"/>
            <a:ext cx="2319999" cy="3352634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340555" y="1571625"/>
            <a:ext cx="2319999" cy="3349792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359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subtitels en 2 kolomm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1042952" y="2316932"/>
            <a:ext cx="3640000" cy="2605907"/>
          </a:xfrm>
        </p:spPr>
        <p:txBody>
          <a:bodyPr/>
          <a:lstStyle>
            <a:lvl1pPr marL="177800" indent="-177800">
              <a:lnSpc>
                <a:spcPct val="90000"/>
              </a:lnSpc>
              <a:defRPr sz="16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 bwMode="gray">
          <a:xfrm>
            <a:off x="4818314" y="2316932"/>
            <a:ext cx="3805339" cy="2605907"/>
          </a:xfrm>
        </p:spPr>
        <p:txBody>
          <a:bodyPr/>
          <a:lstStyle>
            <a:lvl1pPr marL="177800" indent="-177800">
              <a:lnSpc>
                <a:spcPct val="90000"/>
              </a:lnSpc>
              <a:defRPr sz="16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50789" y="1578055"/>
            <a:ext cx="3486090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19672" y="1578055"/>
            <a:ext cx="3486342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8838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60989" y="353213"/>
            <a:ext cx="738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83753" y="1314099"/>
            <a:ext cx="7722262" cy="36087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6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95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subtitels en 2 kolommen zonder bullets 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50789" y="1578055"/>
            <a:ext cx="3486090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1339628" y="2316932"/>
            <a:ext cx="3506536" cy="2605907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6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19672" y="1578055"/>
            <a:ext cx="3486342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 bwMode="gray">
          <a:xfrm>
            <a:off x="5115995" y="2316932"/>
            <a:ext cx="3507658" cy="2605907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6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72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2 subtitels en 2 kolomm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1042952" y="2316932"/>
            <a:ext cx="3640000" cy="2605907"/>
          </a:xfrm>
        </p:spPr>
        <p:txBody>
          <a:bodyPr/>
          <a:lstStyle>
            <a:lvl1pPr marL="177800" indent="-177800">
              <a:lnSpc>
                <a:spcPct val="90000"/>
              </a:lnSpc>
              <a:defRPr sz="16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 bwMode="gray">
          <a:xfrm>
            <a:off x="4818314" y="2316932"/>
            <a:ext cx="3805339" cy="2605907"/>
          </a:xfrm>
        </p:spPr>
        <p:txBody>
          <a:bodyPr/>
          <a:lstStyle>
            <a:lvl1pPr marL="177800" indent="-177800">
              <a:lnSpc>
                <a:spcPct val="90000"/>
              </a:lnSpc>
              <a:defRPr sz="16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50789" y="1578055"/>
            <a:ext cx="3486090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19672" y="1578055"/>
            <a:ext cx="3486342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530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2 subtitels en 2 kolommen zonder en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50789" y="1578055"/>
            <a:ext cx="3486090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1339628" y="2316932"/>
            <a:ext cx="3506536" cy="2605907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6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19672" y="1578055"/>
            <a:ext cx="3486342" cy="533135"/>
          </a:xfrm>
        </p:spPr>
        <p:txBody>
          <a:bodyPr lIns="0" anchor="b"/>
          <a:lstStyle>
            <a:lvl1pPr marL="0" indent="0">
              <a:lnSpc>
                <a:spcPct val="90000"/>
              </a:lnSpc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5"/>
          <p:cNvSpPr>
            <a:spLocks noGrp="1"/>
          </p:cNvSpPr>
          <p:nvPr>
            <p:ph sz="quarter" idx="4"/>
          </p:nvPr>
        </p:nvSpPr>
        <p:spPr bwMode="gray">
          <a:xfrm>
            <a:off x="5115995" y="2316932"/>
            <a:ext cx="3507658" cy="2605907"/>
          </a:xfrm>
        </p:spPr>
        <p:txBody>
          <a:bodyPr lIns="0"/>
          <a:lstStyle>
            <a:lvl1pPr marL="0" indent="0">
              <a:lnSpc>
                <a:spcPct val="90000"/>
              </a:lnSpc>
              <a:buNone/>
              <a:defRPr sz="16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4735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me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86" y="1411193"/>
            <a:ext cx="3551599" cy="28805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white">
          <a:xfrm>
            <a:off x="3648905" y="1819806"/>
            <a:ext cx="2477284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43976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 descr="KBC_RGB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 bwMode="black">
          <a:xfrm>
            <a:off x="9218518" y="5101680"/>
            <a:ext cx="681931" cy="4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7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1" y="1419691"/>
            <a:ext cx="3535064" cy="2868808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white">
          <a:xfrm>
            <a:off x="3648905" y="1819806"/>
            <a:ext cx="2477284" cy="22304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175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7773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689" y="2077937"/>
            <a:ext cx="2557017" cy="581593"/>
          </a:xfrm>
          <a:prstGeom prst="rect">
            <a:avLst/>
          </a:prstGeom>
        </p:spPr>
      </p:pic>
      <p:pic>
        <p:nvPicPr>
          <p:cNvPr id="5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7193" y="1"/>
            <a:ext cx="10280384" cy="57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74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3064" r="9425" b="14209"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3" name="Picture 2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94" y="548628"/>
            <a:ext cx="3598248" cy="2918630"/>
          </a:xfrm>
          <a:prstGeom prst="rect">
            <a:avLst/>
          </a:prstGeom>
        </p:spPr>
      </p:pic>
      <p:pic>
        <p:nvPicPr>
          <p:cNvPr id="2" name="Picture 1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1" b="30137"/>
          <a:stretch/>
        </p:blipFill>
        <p:spPr>
          <a:xfrm>
            <a:off x="1383274" y="1473888"/>
            <a:ext cx="3121548" cy="9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292810" cy="5776952"/>
          </a:xfrm>
          <a:prstGeom prst="rect">
            <a:avLst/>
          </a:prstGeom>
        </p:spPr>
      </p:pic>
      <p:pic>
        <p:nvPicPr>
          <p:cNvPr id="7" name="Picture 6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826" y="1279840"/>
            <a:ext cx="3598248" cy="2918630"/>
          </a:xfrm>
          <a:prstGeom prst="rect">
            <a:avLst/>
          </a:prstGeom>
        </p:spPr>
      </p:pic>
      <p:pic>
        <p:nvPicPr>
          <p:cNvPr id="8" name="Picture 7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914" y="2217352"/>
            <a:ext cx="2510821" cy="11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5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159999" cy="5745976"/>
          </a:xfrm>
          <a:prstGeom prst="rect">
            <a:avLst/>
          </a:prstGeom>
        </p:spPr>
      </p:pic>
      <p:pic>
        <p:nvPicPr>
          <p:cNvPr id="5" name="Picture 4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453" y="1070663"/>
            <a:ext cx="3543458" cy="2874188"/>
          </a:xfrm>
          <a:prstGeom prst="rect">
            <a:avLst/>
          </a:prstGeom>
        </p:spPr>
      </p:pic>
      <p:pic>
        <p:nvPicPr>
          <p:cNvPr id="7" name="Picture 6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177" y="2229094"/>
            <a:ext cx="2095809" cy="6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me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7" y="1790749"/>
            <a:ext cx="687657" cy="5577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88314" y="2131879"/>
            <a:ext cx="6928986" cy="1564036"/>
          </a:xfrm>
        </p:spPr>
        <p:txBody>
          <a:bodyPr anchor="t" anchorCtr="0"/>
          <a:lstStyle>
            <a:lvl1pPr>
              <a:defRPr sz="2800" b="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389" y="1742503"/>
            <a:ext cx="1051278" cy="649287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/>
              <a:t>1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56000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 descr="KBC_RGB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 bwMode="black">
          <a:xfrm>
            <a:off x="9218518" y="5101680"/>
            <a:ext cx="681931" cy="4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160001" cy="5745976"/>
          </a:xfrm>
          <a:prstGeom prst="rect">
            <a:avLst/>
          </a:prstGeom>
        </p:spPr>
      </p:pic>
      <p:pic>
        <p:nvPicPr>
          <p:cNvPr id="7" name="Picture 6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210" y="1249957"/>
            <a:ext cx="3543458" cy="2874188"/>
          </a:xfrm>
          <a:prstGeom prst="rect">
            <a:avLst/>
          </a:prstGeom>
        </p:spPr>
      </p:pic>
      <p:pic>
        <p:nvPicPr>
          <p:cNvPr id="8" name="Picture 7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17" y="1961030"/>
            <a:ext cx="2391848" cy="14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4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85541-658D-46F2-9B4E-12A987A4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739E6D-21DB-421B-ACAF-29932466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845387-147F-4091-9D13-CE6973A8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A2C8-B758-44D1-8A6F-6B3DB927B928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A8916-E073-4DF0-907E-94F797C1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AD49B-C1A8-4BD4-9340-B76DEFD3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D1A8-5022-45C6-A217-4997AD03E1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79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zond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9" y="1790749"/>
            <a:ext cx="687244" cy="5577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2807" y="1742503"/>
            <a:ext cx="1051278" cy="6492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/>
              <a:t>1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88314" y="2131879"/>
            <a:ext cx="6928986" cy="1564036"/>
          </a:xfrm>
        </p:spPr>
        <p:txBody>
          <a:bodyPr anchor="t" anchorCtr="0"/>
          <a:lstStyle>
            <a:lvl1pPr>
              <a:defRPr sz="2800" b="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28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56000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950805" y="1512236"/>
            <a:ext cx="7649918" cy="341063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4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zonder bullets en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56000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1348912" y="1512236"/>
            <a:ext cx="7257103" cy="3410638"/>
          </a:xfrm>
        </p:spPr>
        <p:txBody>
          <a:bodyPr lIns="0"/>
          <a:lstStyle>
            <a:lvl1pPr marL="0" indent="0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None/>
              <a:defRPr sz="16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2112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4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38281" y="388484"/>
            <a:ext cx="7262442" cy="976174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950805" y="1512236"/>
            <a:ext cx="7649918" cy="341063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87"/>
            <a:ext cx="1184900" cy="1012753"/>
          </a:xfrm>
          <a:noFill/>
        </p:spPr>
        <p:txBody>
          <a:bodyPr lIns="36000" tIns="0" rIns="0" bIns="0"/>
          <a:lstStyle>
            <a:lvl1pPr marL="0" indent="0" algn="r">
              <a:buNone/>
              <a:defRPr sz="2800">
                <a:solidFill>
                  <a:srgbClr val="00AEEF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719137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843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33493" y="385886"/>
            <a:ext cx="7346110" cy="756706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43422" y="1322558"/>
            <a:ext cx="7657301" cy="353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3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0017" y="5257487"/>
            <a:ext cx="321733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4662" y="5256000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KBC_RGB.ai"/>
          <p:cNvPicPr>
            <a:picLocks noChangeAspect="1"/>
          </p:cNvPicPr>
          <p:nvPr userDrawn="1"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 bwMode="black">
          <a:xfrm>
            <a:off x="9199951" y="5084970"/>
            <a:ext cx="681931" cy="437693"/>
          </a:xfrm>
          <a:prstGeom prst="rect">
            <a:avLst/>
          </a:prstGeom>
        </p:spPr>
      </p:pic>
      <p:sp>
        <p:nvSpPr>
          <p:cNvPr id="8" name="MSIPCMContentMarking" descr="{&quot;HashCode&quot;:-66734365,&quot;Placement&quot;:&quot;Header&quot;,&quot;Top&quot;:0.0,&quot;Left&quot;:337.121033,&quot;SlideWidth&quot;:720,&quot;SlideHeight&quot;:450}">
            <a:extLst>
              <a:ext uri="{FF2B5EF4-FFF2-40B4-BE49-F238E27FC236}">
                <a16:creationId xmlns:a16="http://schemas.microsoft.com/office/drawing/2014/main" id="{58B86F01-9436-41C4-B4AE-50EE35C3C5A7}"/>
              </a:ext>
            </a:extLst>
          </p:cNvPr>
          <p:cNvSpPr txBox="1"/>
          <p:nvPr userDrawn="1"/>
        </p:nvSpPr>
        <p:spPr>
          <a:xfrm>
            <a:off x="4757152" y="54228"/>
            <a:ext cx="6456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Public</a:t>
            </a:r>
            <a:endParaRPr lang="nl-BE" sz="1000" err="1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684" r:id="rId3"/>
    <p:sldLayoutId id="2147483689" r:id="rId4"/>
    <p:sldLayoutId id="2147483779" r:id="rId5"/>
    <p:sldLayoutId id="2147483780" r:id="rId6"/>
    <p:sldLayoutId id="2147483664" r:id="rId7"/>
    <p:sldLayoutId id="2147483783" r:id="rId8"/>
    <p:sldLayoutId id="2147483784" r:id="rId9"/>
    <p:sldLayoutId id="2147483690" r:id="rId10"/>
    <p:sldLayoutId id="2147483665" r:id="rId11"/>
    <p:sldLayoutId id="2147483785" r:id="rId12"/>
    <p:sldLayoutId id="2147483712" r:id="rId13"/>
    <p:sldLayoutId id="2147483786" r:id="rId14"/>
    <p:sldLayoutId id="2147483676" r:id="rId15"/>
    <p:sldLayoutId id="2147483787" r:id="rId16"/>
    <p:sldLayoutId id="2147483713" r:id="rId17"/>
    <p:sldLayoutId id="2147483788" r:id="rId18"/>
    <p:sldLayoutId id="2147483677" r:id="rId19"/>
    <p:sldLayoutId id="2147483789" r:id="rId20"/>
    <p:sldLayoutId id="2147483714" r:id="rId21"/>
    <p:sldLayoutId id="2147483790" r:id="rId22"/>
    <p:sldLayoutId id="2147483670" r:id="rId23"/>
    <p:sldLayoutId id="2147483692" r:id="rId24"/>
    <p:sldLayoutId id="2147483669" r:id="rId25"/>
    <p:sldLayoutId id="2147483698" r:id="rId26"/>
    <p:sldLayoutId id="2147483704" r:id="rId27"/>
    <p:sldLayoutId id="2147483791" r:id="rId28"/>
    <p:sldLayoutId id="2147483705" r:id="rId29"/>
    <p:sldLayoutId id="2147483792" r:id="rId30"/>
    <p:sldLayoutId id="2147483666" r:id="rId31"/>
    <p:sldLayoutId id="2147483697" r:id="rId32"/>
    <p:sldLayoutId id="2147483678" r:id="rId33"/>
    <p:sldLayoutId id="2147483723" r:id="rId34"/>
    <p:sldLayoutId id="2147483679" r:id="rId35"/>
    <p:sldLayoutId id="2147483724" r:id="rId36"/>
    <p:sldLayoutId id="2147483680" r:id="rId37"/>
    <p:sldLayoutId id="2147483725" r:id="rId38"/>
    <p:sldLayoutId id="2147483681" r:id="rId39"/>
    <p:sldLayoutId id="2147483793" r:id="rId40"/>
    <p:sldLayoutId id="2147483726" r:id="rId41"/>
    <p:sldLayoutId id="2147483794" r:id="rId42"/>
    <p:sldLayoutId id="2147483781" r:id="rId43"/>
    <p:sldLayoutId id="2147483782" r:id="rId44"/>
    <p:sldLayoutId id="2147483721" r:id="rId45"/>
    <p:sldLayoutId id="2147483715" r:id="rId46"/>
    <p:sldLayoutId id="2147483716" r:id="rId47"/>
    <p:sldLayoutId id="2147483717" r:id="rId48"/>
    <p:sldLayoutId id="2147483718" r:id="rId49"/>
    <p:sldLayoutId id="2147483719" r:id="rId50"/>
  </p:sldLayoutIdLst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rgbClr val="00AEEF"/>
        </a:buClr>
        <a:buFont typeface="Wingdings" panose="05000000000000000000" pitchFamily="2" charset="2"/>
        <a:buChar char="§"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rgbClr val="00AEEF"/>
        </a:buClr>
        <a:buFont typeface="Lucida Grande"/>
        <a:buChar char="-"/>
        <a:tabLst/>
        <a:defRPr sz="14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rgbClr val="003366"/>
        </a:buClr>
        <a:buFont typeface="Wingdings" panose="05000000000000000000" pitchFamily="2" charset="2"/>
        <a:buChar char="§"/>
        <a:defRPr sz="12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0587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66"/>
        </a:buClr>
        <a:buFont typeface="Lucida Grande"/>
        <a:buChar char="-"/>
        <a:defRPr sz="10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6BDEB0-A72B-437F-9B2B-723E5506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1AF009-8C2C-487A-B3CE-0DC32396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8630A5-B191-43AD-9CE0-A15441B4B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A2C8-B758-44D1-8A6F-6B3DB927B928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25BFD-FA63-40AC-B8BE-D62E43248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F5BFBE-AD19-41D2-815D-0AC8879F7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D1A8-5022-45C6-A217-4997AD03E1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9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11" Type="http://schemas.openxmlformats.org/officeDocument/2006/relationships/image" Target="../media/image48.png"/><Relationship Id="rId5" Type="http://schemas.openxmlformats.org/officeDocument/2006/relationships/image" Target="../media/image36.png"/><Relationship Id="rId10" Type="http://schemas.openxmlformats.org/officeDocument/2006/relationships/image" Target="../media/image47.png"/><Relationship Id="rId4" Type="http://schemas.openxmlformats.org/officeDocument/2006/relationships/image" Target="../media/image29.sv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5C4BB-A410-40D1-B9F2-DAC9394B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859" y="419283"/>
            <a:ext cx="5488743" cy="1071800"/>
          </a:xfrm>
        </p:spPr>
        <p:txBody>
          <a:bodyPr anchor="b">
            <a:normAutofit/>
          </a:bodyPr>
          <a:lstStyle>
            <a:defPPr>
              <a:defRPr lang="nl-BE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417" b="1" dirty="0"/>
              <a:t>	      </a:t>
            </a:r>
            <a:r>
              <a:rPr lang="nl-BE" b="1" dirty="0"/>
              <a:t>Live </a:t>
            </a:r>
            <a:r>
              <a:rPr lang="nl-BE" b="1" dirty="0" err="1"/>
              <a:t>webinar</a:t>
            </a:r>
            <a:r>
              <a:rPr lang="nl-BE" b="1" dirty="0"/>
              <a:t>   </a:t>
            </a:r>
            <a:br>
              <a:rPr lang="nl-BE" b="1" dirty="0"/>
            </a:br>
            <a:r>
              <a:rPr lang="nl-BE" b="1" dirty="0"/>
              <a:t>    </a:t>
            </a:r>
            <a:r>
              <a:rPr lang="nl-BE" sz="3417" b="1" dirty="0"/>
              <a:t>dinsdagavond 02 02 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4DCAEB-D02D-4E3F-BAD7-69FC8E9A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860" y="2032000"/>
            <a:ext cx="5488741" cy="3154516"/>
          </a:xfrm>
        </p:spPr>
        <p:txBody>
          <a:bodyPr>
            <a:normAutofit/>
          </a:bodyPr>
          <a:lstStyle>
            <a:defPPr>
              <a:defRPr lang="nl-BE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667" b="1" dirty="0">
                <a:solidFill>
                  <a:srgbClr val="002060"/>
                </a:solidFill>
              </a:rPr>
              <a:t>SUCCESSIEPLANNING &amp; FINANCIËLE TOEKOMSTPLANNING</a:t>
            </a:r>
          </a:p>
          <a:p>
            <a:pPr marL="0" indent="0">
              <a:buNone/>
            </a:pPr>
            <a:endParaRPr lang="nl-BE" sz="1667" b="1" dirty="0"/>
          </a:p>
          <a:p>
            <a:pPr marL="0" indent="0">
              <a:buNone/>
            </a:pPr>
            <a:r>
              <a:rPr lang="nl-BE" b="1" dirty="0"/>
              <a:t>Mevrouw Jenne Van Opstal, adviseur financiële planning bij KBC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89C9E8-B433-41EB-9449-B3D1B514981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3" b="2"/>
          <a:stretch/>
        </p:blipFill>
        <p:spPr bwMode="auto">
          <a:xfrm>
            <a:off x="17" y="8"/>
            <a:ext cx="3862976" cy="5714992"/>
          </a:xfrm>
          <a:prstGeom prst="rect">
            <a:avLst/>
          </a:prstGeom>
          <a:noFill/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4112" y="1762598"/>
            <a:ext cx="5257800" cy="0"/>
          </a:xfrm>
          <a:prstGeom prst="line">
            <a:avLst/>
          </a:prstGeom>
          <a:ln w="19050">
            <a:solidFill>
              <a:srgbClr val="DDA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C5E93D0E-6543-4A47-A53C-4B089817C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43" y="4464114"/>
            <a:ext cx="5509071" cy="9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8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75" y="475239"/>
            <a:ext cx="7741042" cy="542449"/>
          </a:xfrm>
        </p:spPr>
        <p:txBody>
          <a:bodyPr/>
          <a:lstStyle/>
          <a:p>
            <a:r>
              <a:rPr lang="nl-BE" sz="2400"/>
              <a:t>Is de successiefactuur betaalbaar?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090" y="1336964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00AEEF"/>
                </a:solidFill>
              </a:rPr>
              <a:t>Voorwaarden verlaagd tarief familiale vennootschap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b="1" dirty="0">
                <a:solidFill>
                  <a:srgbClr val="00AEEF"/>
                </a:solidFill>
              </a:rPr>
              <a:t>				</a:t>
            </a:r>
            <a:r>
              <a:rPr lang="nl-BE" dirty="0"/>
              <a:t>EER-vennootschap  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Overledene bezit met familie 50% stemrechten 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Reële economische activiteit </a:t>
            </a:r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3%/7%</a:t>
            </a:r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Ononderbroken verderzetting van een activiteit </a:t>
            </a:r>
          </a:p>
          <a:p>
            <a:pPr marL="269875" lvl="1" indent="0">
              <a:spcAft>
                <a:spcPts val="600"/>
              </a:spcAft>
              <a:buNone/>
            </a:pPr>
            <a:endParaRPr lang="nl-BE" sz="100" dirty="0"/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Eigen vermogen daalt niet 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Publicatie jaarrekening 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	Zetel van werkelijke leiding blijft in EER</a:t>
            </a:r>
          </a:p>
          <a:p>
            <a:pPr marL="269875" lvl="1" indent="0">
              <a:buNone/>
            </a:pPr>
            <a:endParaRPr lang="nl-BE" dirty="0"/>
          </a:p>
          <a:p>
            <a:pPr marL="538157" lvl="2" indent="0">
              <a:buNone/>
            </a:pPr>
            <a:endParaRPr lang="nl-BE" sz="1599" dirty="0"/>
          </a:p>
          <a:p>
            <a:pPr marL="538157" lvl="2" indent="0">
              <a:buNone/>
            </a:pPr>
            <a:endParaRPr lang="nl-BE" sz="1599" dirty="0"/>
          </a:p>
        </p:txBody>
      </p:sp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529" y="111193"/>
            <a:ext cx="907123" cy="906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4D457-3BE6-46FF-B980-1AF89069B53C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1" name="Graphic 5" descr="Badge 3">
            <a:extLst>
              <a:ext uri="{FF2B5EF4-FFF2-40B4-BE49-F238E27FC236}">
                <a16:creationId xmlns:a16="http://schemas.microsoft.com/office/drawing/2014/main" id="{0DBBF87D-F6F4-4C5F-BEE9-767CF9EF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21" y="553886"/>
            <a:ext cx="606542" cy="6140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2E6791-6CEA-49A6-96F3-E96BC700B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375" y="1821724"/>
            <a:ext cx="685800" cy="800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29304A8-8DDF-43FF-BD15-A5C67C20E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375" y="2934539"/>
            <a:ext cx="752475" cy="7905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E67326-E572-4A48-8CF7-9BC96FBFA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9274" y="4154076"/>
            <a:ext cx="828675" cy="8477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5302648-C1BE-4A2D-8B12-07453EEF48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3547" y="1518181"/>
            <a:ext cx="523875" cy="12573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8545EC-8EEF-4297-9B90-E9668E99E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3352" y="4017750"/>
            <a:ext cx="476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F6E712B5-33DF-4126-A44D-DE9553FE7373}"/>
              </a:ext>
            </a:extLst>
          </p:cNvPr>
          <p:cNvSpPr/>
          <p:nvPr/>
        </p:nvSpPr>
        <p:spPr>
          <a:xfrm>
            <a:off x="3117796" y="3025116"/>
            <a:ext cx="2097741" cy="1273832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67" y="467775"/>
            <a:ext cx="7741042" cy="542449"/>
          </a:xfrm>
        </p:spPr>
        <p:txBody>
          <a:bodyPr/>
          <a:lstStyle/>
          <a:p>
            <a:r>
              <a:rPr lang="nl-BE" sz="2400"/>
              <a:t>Is de successiefactuur betaalbaar?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68" y="1213600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marL="538157" lvl="2" indent="0">
              <a:buNone/>
            </a:pPr>
            <a:endParaRPr lang="nl-BE" sz="1599"/>
          </a:p>
          <a:p>
            <a:pPr marL="538157" lvl="2" indent="0">
              <a:buNone/>
            </a:pPr>
            <a:endParaRPr lang="nl-BE" sz="1599"/>
          </a:p>
        </p:txBody>
      </p:sp>
      <p:pic>
        <p:nvPicPr>
          <p:cNvPr id="7" name="Graphic 10" descr="Lightbulb and gear">
            <a:extLst>
              <a:ext uri="{FF2B5EF4-FFF2-40B4-BE49-F238E27FC236}">
                <a16:creationId xmlns:a16="http://schemas.microsoft.com/office/drawing/2014/main" id="{8B740BD7-3C42-4DE0-A84B-4D1800A32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4225" y="1347063"/>
            <a:ext cx="685642" cy="685168"/>
          </a:xfrm>
          <a:prstGeom prst="rect">
            <a:avLst/>
          </a:prstGeom>
        </p:spPr>
      </p:pic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648" y="132661"/>
            <a:ext cx="907123" cy="90649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442D40-1373-42BE-AA75-CA00D0E119C8}"/>
              </a:ext>
            </a:extLst>
          </p:cNvPr>
          <p:cNvSpPr txBox="1">
            <a:spLocks/>
          </p:cNvSpPr>
          <p:nvPr/>
        </p:nvSpPr>
        <p:spPr bwMode="gray">
          <a:xfrm>
            <a:off x="1802810" y="1416052"/>
            <a:ext cx="7945820" cy="341063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89"/>
              </a:spcAft>
              <a:buClr>
                <a:srgbClr val="00AEEF"/>
              </a:buClr>
              <a:buFont typeface="Wingdings" panose="05000000000000000000" pitchFamily="2" charset="2"/>
              <a:buNone/>
              <a:defRPr sz="1778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99716" indent="-299858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AEEF"/>
              </a:buClr>
              <a:buFont typeface="Lucida Grande"/>
              <a:buChar char="-"/>
              <a:tabLst/>
              <a:defRPr sz="1556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95506" indent="-197554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1333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799034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rgbClr val="003366"/>
              </a:buClr>
              <a:buFont typeface="Lucida Grande"/>
              <a:buNone/>
              <a:defRPr sz="1111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095365" indent="0" algn="l" defTabSz="507995" rtl="0" eaLnBrk="1" latinLnBrk="0" hangingPunct="1">
              <a:spcBef>
                <a:spcPts val="0"/>
              </a:spcBef>
              <a:spcAft>
                <a:spcPts val="889"/>
              </a:spcAft>
              <a:buClr>
                <a:srgbClr val="003366"/>
              </a:buClr>
              <a:buFont typeface="Arial"/>
              <a:buNone/>
              <a:defRPr sz="1778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440" lvl="1" indent="-299720">
              <a:buFont typeface="Wingdings" panose="05000000000000000000" pitchFamily="2" charset="2"/>
              <a:buChar char="§"/>
            </a:pPr>
            <a:r>
              <a:rPr lang="nl-BE" sz="1400" b="1" err="1">
                <a:solidFill>
                  <a:srgbClr val="00AEEF"/>
                </a:solidFill>
              </a:rPr>
              <a:t>Still</a:t>
            </a:r>
            <a:r>
              <a:rPr lang="nl-BE" sz="1400" b="1">
                <a:solidFill>
                  <a:srgbClr val="00AEEF"/>
                </a:solidFill>
              </a:rPr>
              <a:t> </a:t>
            </a:r>
            <a:r>
              <a:rPr lang="nl-BE" sz="1400" b="1" err="1">
                <a:solidFill>
                  <a:srgbClr val="00AEEF"/>
                </a:solidFill>
              </a:rPr>
              <a:t>to</a:t>
            </a:r>
            <a:r>
              <a:rPr lang="nl-BE" sz="1400" b="1">
                <a:solidFill>
                  <a:srgbClr val="00AEEF"/>
                </a:solidFill>
              </a:rPr>
              <a:t> </a:t>
            </a:r>
            <a:r>
              <a:rPr lang="nl-BE" sz="1400" b="1" err="1">
                <a:solidFill>
                  <a:srgbClr val="00AEEF"/>
                </a:solidFill>
              </a:rPr>
              <a:t>come</a:t>
            </a:r>
            <a:r>
              <a:rPr lang="nl-BE" sz="1400" b="1">
                <a:solidFill>
                  <a:srgbClr val="00AEEF"/>
                </a:solidFill>
              </a:rPr>
              <a:t>: nieuwigheden Vlaamse erfbelasting vanaf 1 juli 2021</a:t>
            </a:r>
            <a:endParaRPr lang="en-US"/>
          </a:p>
          <a:p>
            <a:pPr marL="795020" lvl="2" indent="-197485">
              <a:buClr>
                <a:srgbClr val="00AEEF"/>
              </a:buClr>
              <a:buChar char="Ø"/>
            </a:pPr>
            <a:r>
              <a:rPr lang="nl-BE" sz="1400"/>
              <a:t>Tariefverlaging voor schenkingen/legaten aan goede doelen </a:t>
            </a:r>
          </a:p>
          <a:p>
            <a:pPr marL="795020" lvl="2" indent="-197485">
              <a:buClr>
                <a:srgbClr val="00AEEF"/>
              </a:buClr>
              <a:buChar char="Ø"/>
            </a:pPr>
            <a:r>
              <a:rPr lang="nl-BE" sz="1400"/>
              <a:t>Geen fiscaal voordeel meer voor </a:t>
            </a:r>
            <a:r>
              <a:rPr lang="nl-BE" sz="1400" err="1"/>
              <a:t>duolegaten</a:t>
            </a:r>
            <a:r>
              <a:rPr lang="nl-BE" sz="1400"/>
              <a:t> </a:t>
            </a:r>
          </a:p>
          <a:p>
            <a:pPr marL="795020" lvl="2" indent="-197485">
              <a:buClr>
                <a:srgbClr val="00AEEF"/>
              </a:buClr>
              <a:buChar char="Ø"/>
            </a:pPr>
            <a:r>
              <a:rPr lang="nl-BE" sz="1400"/>
              <a:t>Vriendenerfenis </a:t>
            </a:r>
          </a:p>
          <a:p>
            <a:pPr marL="597535" lvl="2" indent="0">
              <a:buClr>
                <a:srgbClr val="00AEEF"/>
              </a:buClr>
              <a:buNone/>
            </a:pPr>
            <a:endParaRPr lang="nl-BE" sz="1400"/>
          </a:p>
          <a:p>
            <a:pPr marL="795020" lvl="2" indent="-197485">
              <a:buClr>
                <a:srgbClr val="00AEEF"/>
              </a:buClr>
              <a:buChar char="Ø"/>
            </a:pPr>
            <a:r>
              <a:rPr lang="nl-BE" sz="1400"/>
              <a:t>Verlenging verdachte periode naar 4 jaar </a:t>
            </a:r>
          </a:p>
          <a:p>
            <a:pPr marL="795020" lvl="2" indent="-197485"/>
            <a:endParaRPr lang="nl-BE" sz="1440">
              <a:ea typeface="Verdana"/>
            </a:endParaRPr>
          </a:p>
          <a:p>
            <a:pPr marL="537845" lvl="2" indent="0">
              <a:buNone/>
            </a:pPr>
            <a:endParaRPr lang="nl-BE" sz="1599">
              <a:ea typeface="Verdana"/>
            </a:endParaRPr>
          </a:p>
          <a:p>
            <a:pPr marL="537845" lvl="2" indent="0">
              <a:buNone/>
            </a:pPr>
            <a:endParaRPr lang="nl-BE" sz="1599">
              <a:ea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67489-E369-48A8-936C-8DF3D381B692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2" name="Graphic 5" descr="Badge 3">
            <a:extLst>
              <a:ext uri="{FF2B5EF4-FFF2-40B4-BE49-F238E27FC236}">
                <a16:creationId xmlns:a16="http://schemas.microsoft.com/office/drawing/2014/main" id="{3FE5A431-DBA6-4021-8648-6C7660602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268" y="565079"/>
            <a:ext cx="606542" cy="6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67" y="467775"/>
            <a:ext cx="7741042" cy="542449"/>
          </a:xfrm>
        </p:spPr>
        <p:txBody>
          <a:bodyPr/>
          <a:lstStyle/>
          <a:p>
            <a:r>
              <a:rPr lang="nl-BE" sz="2400"/>
              <a:t>Is de successiefactuur betaalbaar?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68" y="1213600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marL="538157" lvl="2" indent="0">
              <a:buNone/>
            </a:pPr>
            <a:endParaRPr lang="nl-BE" sz="1599"/>
          </a:p>
          <a:p>
            <a:pPr marL="538157" lvl="2" indent="0">
              <a:buNone/>
            </a:pPr>
            <a:endParaRPr lang="nl-BE" sz="1599"/>
          </a:p>
        </p:txBody>
      </p:sp>
      <p:pic>
        <p:nvPicPr>
          <p:cNvPr id="7" name="Graphic 10" descr="Lightbulb and gear">
            <a:extLst>
              <a:ext uri="{FF2B5EF4-FFF2-40B4-BE49-F238E27FC236}">
                <a16:creationId xmlns:a16="http://schemas.microsoft.com/office/drawing/2014/main" id="{8B740BD7-3C42-4DE0-A84B-4D1800A32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4225" y="1347063"/>
            <a:ext cx="685642" cy="685168"/>
          </a:xfrm>
          <a:prstGeom prst="rect">
            <a:avLst/>
          </a:prstGeom>
        </p:spPr>
      </p:pic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648" y="132661"/>
            <a:ext cx="907123" cy="90649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442D40-1373-42BE-AA75-CA00D0E119C8}"/>
              </a:ext>
            </a:extLst>
          </p:cNvPr>
          <p:cNvSpPr txBox="1">
            <a:spLocks/>
          </p:cNvSpPr>
          <p:nvPr/>
        </p:nvSpPr>
        <p:spPr bwMode="gray">
          <a:xfrm>
            <a:off x="1802810" y="1416052"/>
            <a:ext cx="7945820" cy="341063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89"/>
              </a:spcAft>
              <a:buClr>
                <a:srgbClr val="00AEEF"/>
              </a:buClr>
              <a:buFont typeface="Wingdings" panose="05000000000000000000" pitchFamily="2" charset="2"/>
              <a:buNone/>
              <a:defRPr sz="1778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99716" indent="-299858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AEEF"/>
              </a:buClr>
              <a:buFont typeface="Lucida Grande"/>
              <a:buChar char="-"/>
              <a:tabLst/>
              <a:defRPr sz="1556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95506" indent="-197554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1333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799034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rgbClr val="003366"/>
              </a:buClr>
              <a:buFont typeface="Lucida Grande"/>
              <a:buNone/>
              <a:defRPr sz="1111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095365" indent="0" algn="l" defTabSz="507995" rtl="0" eaLnBrk="1" latinLnBrk="0" hangingPunct="1">
              <a:spcBef>
                <a:spcPts val="0"/>
              </a:spcBef>
              <a:spcAft>
                <a:spcPts val="889"/>
              </a:spcAft>
              <a:buClr>
                <a:srgbClr val="003366"/>
              </a:buClr>
              <a:buFont typeface="Arial"/>
              <a:buNone/>
              <a:defRPr sz="1778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440" lvl="1" indent="-299720">
              <a:buFont typeface="Wingdings" panose="05000000000000000000" pitchFamily="2" charset="2"/>
              <a:buChar char="§"/>
            </a:pPr>
            <a:r>
              <a:rPr lang="nl-BE" sz="1400" b="1" dirty="0">
                <a:solidFill>
                  <a:srgbClr val="00AEEF"/>
                </a:solidFill>
              </a:rPr>
              <a:t>Laat een successieberekening maken!</a:t>
            </a:r>
            <a:endParaRPr lang="en-US" dirty="0"/>
          </a:p>
          <a:p>
            <a:pPr marL="795020" lvl="2" indent="-197485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Degelijke </a:t>
            </a:r>
            <a:r>
              <a:rPr lang="nl-BE" sz="1400" u="sng" dirty="0"/>
              <a:t>inventarisatie</a:t>
            </a:r>
            <a:r>
              <a:rPr lang="nl-BE" sz="1400" dirty="0"/>
              <a:t> nodig (familiale situatie, vermogen, wensen, …)</a:t>
            </a:r>
            <a:endParaRPr lang="nl-BE" sz="1400" dirty="0">
              <a:ea typeface="Verdana"/>
            </a:endParaRPr>
          </a:p>
          <a:p>
            <a:pPr marL="795020" lvl="2" indent="-197485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Maakt het mogelijk om snel te schakelen in geval van </a:t>
            </a:r>
            <a:r>
              <a:rPr lang="nl-BE" sz="1400" u="sng" dirty="0"/>
              <a:t>urgentie</a:t>
            </a:r>
            <a:endParaRPr lang="nl-BE" sz="1400" u="sng" dirty="0">
              <a:ea typeface="Verdana"/>
            </a:endParaRPr>
          </a:p>
          <a:p>
            <a:pPr marL="795020" lvl="2" indent="-197485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Regelmatig </a:t>
            </a:r>
            <a:r>
              <a:rPr lang="nl-BE" sz="1400" u="sng" dirty="0"/>
              <a:t>update</a:t>
            </a:r>
            <a:r>
              <a:rPr lang="nl-BE" sz="1400" dirty="0"/>
              <a:t> maken van de </a:t>
            </a:r>
            <a:r>
              <a:rPr lang="nl-BE" sz="1400" dirty="0" err="1"/>
              <a:t>successiescan</a:t>
            </a:r>
            <a:endParaRPr lang="nl-BE" sz="1400" dirty="0">
              <a:ea typeface="Verdana"/>
            </a:endParaRPr>
          </a:p>
          <a:p>
            <a:pPr marL="795020" lvl="2" indent="-197485">
              <a:buClr>
                <a:srgbClr val="00AEEF"/>
              </a:buClr>
              <a:buChar char="Ø"/>
            </a:pPr>
            <a:endParaRPr lang="nl-BE" sz="1400" dirty="0">
              <a:solidFill>
                <a:srgbClr val="FF0000"/>
              </a:solidFill>
              <a:ea typeface="Verdana"/>
            </a:endParaRPr>
          </a:p>
          <a:p>
            <a:pPr marL="795020" lvl="2" indent="-197485"/>
            <a:endParaRPr lang="nl-BE" sz="1440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67489-E369-48A8-936C-8DF3D381B692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2" name="Graphic 5" descr="Badge 3">
            <a:extLst>
              <a:ext uri="{FF2B5EF4-FFF2-40B4-BE49-F238E27FC236}">
                <a16:creationId xmlns:a16="http://schemas.microsoft.com/office/drawing/2014/main" id="{3FE5A431-DBA6-4021-8648-6C7660602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268" y="565079"/>
            <a:ext cx="606542" cy="6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67" y="467775"/>
            <a:ext cx="7741042" cy="542449"/>
          </a:xfrm>
        </p:spPr>
        <p:txBody>
          <a:bodyPr/>
          <a:lstStyle/>
          <a:p>
            <a:r>
              <a:rPr lang="en-US" sz="2400" dirty="0">
                <a:ea typeface="Verdana"/>
              </a:rPr>
              <a:t>Ben </a:t>
            </a:r>
            <a:r>
              <a:rPr lang="en-US" sz="2400" dirty="0" err="1">
                <a:ea typeface="Verdana"/>
              </a:rPr>
              <a:t>ik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voorbereid</a:t>
            </a:r>
            <a:r>
              <a:rPr lang="en-US" sz="2400" dirty="0">
                <a:ea typeface="Verdana"/>
              </a:rPr>
              <a:t> op </a:t>
            </a:r>
            <a:r>
              <a:rPr lang="en-US" sz="2400" dirty="0" err="1">
                <a:ea typeface="Verdana"/>
              </a:rPr>
              <a:t>een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onverwachte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gebeurtenis</a:t>
            </a:r>
            <a:r>
              <a:rPr lang="en-US" sz="2400" dirty="0">
                <a:ea typeface="Verdana"/>
              </a:rPr>
              <a:t>? </a:t>
            </a:r>
            <a:endParaRPr lang="nl-B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68" y="1213600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marL="538157" lvl="2" indent="0">
              <a:buNone/>
            </a:pPr>
            <a:endParaRPr lang="nl-BE" sz="1599"/>
          </a:p>
          <a:p>
            <a:pPr marL="538157" lvl="2" indent="0">
              <a:buNone/>
            </a:pPr>
            <a:endParaRPr lang="nl-BE" sz="1599"/>
          </a:p>
        </p:txBody>
      </p:sp>
      <p:pic>
        <p:nvPicPr>
          <p:cNvPr id="7" name="Graphic 10" descr="Lightbulb and gear">
            <a:extLst>
              <a:ext uri="{FF2B5EF4-FFF2-40B4-BE49-F238E27FC236}">
                <a16:creationId xmlns:a16="http://schemas.microsoft.com/office/drawing/2014/main" id="{8B740BD7-3C42-4DE0-A84B-4D1800A32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2043" y="4141522"/>
            <a:ext cx="685642" cy="685168"/>
          </a:xfrm>
          <a:prstGeom prst="rect">
            <a:avLst/>
          </a:prstGeom>
        </p:spPr>
      </p:pic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648" y="132661"/>
            <a:ext cx="907123" cy="90649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442D40-1373-42BE-AA75-CA00D0E119C8}"/>
              </a:ext>
            </a:extLst>
          </p:cNvPr>
          <p:cNvSpPr txBox="1">
            <a:spLocks/>
          </p:cNvSpPr>
          <p:nvPr/>
        </p:nvSpPr>
        <p:spPr bwMode="gray">
          <a:xfrm>
            <a:off x="1140089" y="1416051"/>
            <a:ext cx="8608541" cy="36677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89"/>
              </a:spcAft>
              <a:buClr>
                <a:srgbClr val="00AEEF"/>
              </a:buClr>
              <a:buFont typeface="Wingdings" panose="05000000000000000000" pitchFamily="2" charset="2"/>
              <a:buNone/>
              <a:defRPr sz="1778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99716" indent="-299858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AEEF"/>
              </a:buClr>
              <a:buFont typeface="Lucida Grande"/>
              <a:buChar char="-"/>
              <a:tabLst/>
              <a:defRPr sz="1556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95506" indent="-197554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1333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799034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rgbClr val="003366"/>
              </a:buClr>
              <a:buFont typeface="Lucida Grande"/>
              <a:buNone/>
              <a:defRPr sz="1111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095365" indent="0" algn="l" defTabSz="507995" rtl="0" eaLnBrk="1" latinLnBrk="0" hangingPunct="1">
              <a:spcBef>
                <a:spcPts val="0"/>
              </a:spcBef>
              <a:spcAft>
                <a:spcPts val="889"/>
              </a:spcAft>
              <a:buClr>
                <a:srgbClr val="003366"/>
              </a:buClr>
              <a:buFont typeface="Arial"/>
              <a:buNone/>
              <a:defRPr sz="1778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ea typeface="Verdana"/>
                <a:cs typeface="Arial"/>
              </a:rPr>
              <a:t>Moet u </a:t>
            </a:r>
            <a:r>
              <a:rPr lang="en-US" sz="1400" dirty="0" err="1">
                <a:ea typeface="Verdana"/>
                <a:cs typeface="Arial"/>
              </a:rPr>
              <a:t>na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deze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analyse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meteen</a:t>
            </a:r>
            <a:r>
              <a:rPr lang="en-US" sz="1400" dirty="0">
                <a:ea typeface="Verdana"/>
                <a:cs typeface="Arial"/>
              </a:rPr>
              <a:t> tot planning </a:t>
            </a:r>
            <a:r>
              <a:rPr lang="en-US" sz="1400" dirty="0" err="1">
                <a:ea typeface="Verdana"/>
                <a:cs typeface="Arial"/>
              </a:rPr>
              <a:t>overgaan</a:t>
            </a:r>
            <a:r>
              <a:rPr lang="en-US" sz="1400" dirty="0">
                <a:ea typeface="Verdana"/>
                <a:cs typeface="Arial"/>
              </a:rPr>
              <a:t>? </a:t>
            </a:r>
            <a:r>
              <a:rPr lang="en-US" sz="1400" dirty="0" err="1">
                <a:ea typeface="Verdana"/>
                <a:cs typeface="Arial"/>
              </a:rPr>
              <a:t>Blijft</a:t>
            </a:r>
            <a:r>
              <a:rPr lang="en-US" sz="1400" dirty="0">
                <a:ea typeface="Verdana"/>
                <a:cs typeface="Arial"/>
              </a:rPr>
              <a:t> eigen </a:t>
            </a:r>
            <a:r>
              <a:rPr lang="en-US" sz="1400" dirty="0" err="1">
                <a:ea typeface="Verdana"/>
                <a:cs typeface="Arial"/>
              </a:rPr>
              <a:t>keuze</a:t>
            </a:r>
            <a:r>
              <a:rPr lang="en-US" sz="1400" dirty="0">
                <a:ea typeface="Verdana"/>
                <a:cs typeface="Arial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ea typeface="Verdana"/>
                <a:cs typeface="Arial"/>
              </a:rPr>
              <a:t>Bepaal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o.b.v</a:t>
            </a:r>
            <a:r>
              <a:rPr lang="en-US" sz="1400" dirty="0">
                <a:ea typeface="Verdana"/>
                <a:cs typeface="Arial"/>
              </a:rPr>
              <a:t>. </a:t>
            </a:r>
            <a:r>
              <a:rPr lang="en-US" sz="1400" dirty="0" err="1">
                <a:ea typeface="Verdana"/>
                <a:cs typeface="Arial"/>
              </a:rPr>
              <a:t>voorgaande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analyse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wel</a:t>
            </a:r>
            <a:r>
              <a:rPr lang="en-US" sz="1400" dirty="0">
                <a:ea typeface="Verdana"/>
                <a:cs typeface="Arial"/>
              </a:rPr>
              <a:t> wat op </a:t>
            </a:r>
            <a:r>
              <a:rPr lang="en-US" sz="1400" b="1" dirty="0" err="1">
                <a:ea typeface="Verdana"/>
                <a:cs typeface="Arial"/>
              </a:rPr>
              <a:t>korte</a:t>
            </a:r>
            <a:r>
              <a:rPr lang="en-US" sz="1400" b="1" dirty="0">
                <a:ea typeface="Verdana"/>
                <a:cs typeface="Arial"/>
              </a:rPr>
              <a:t> of </a:t>
            </a:r>
            <a:r>
              <a:rPr lang="en-US" sz="1400" b="1" dirty="0" err="1">
                <a:ea typeface="Verdana"/>
                <a:cs typeface="Arial"/>
              </a:rPr>
              <a:t>lange</a:t>
            </a:r>
            <a:r>
              <a:rPr lang="en-US" sz="1400" b="1" dirty="0">
                <a:ea typeface="Verdana"/>
                <a:cs typeface="Arial"/>
              </a:rPr>
              <a:t> </a:t>
            </a:r>
            <a:r>
              <a:rPr lang="en-US" sz="1400" b="1" dirty="0" err="1">
                <a:ea typeface="Verdana"/>
                <a:cs typeface="Arial"/>
              </a:rPr>
              <a:t>termijn</a:t>
            </a:r>
            <a:r>
              <a:rPr lang="en-US" sz="1400" b="1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moet</a:t>
            </a:r>
            <a:r>
              <a:rPr lang="en-US" sz="1400" dirty="0">
                <a:ea typeface="Verdana"/>
                <a:cs typeface="Arial"/>
              </a:rPr>
              <a:t> </a:t>
            </a:r>
            <a:r>
              <a:rPr lang="en-US" sz="1400" dirty="0" err="1">
                <a:ea typeface="Verdana"/>
                <a:cs typeface="Arial"/>
              </a:rPr>
              <a:t>gebeuren</a:t>
            </a:r>
            <a:r>
              <a:rPr lang="en-US" sz="1400" dirty="0">
                <a:ea typeface="Verdana"/>
                <a:cs typeface="Arial"/>
              </a:rPr>
              <a:t>! </a:t>
            </a:r>
            <a:endParaRPr lang="en-US" sz="1400" dirty="0">
              <a:ea typeface="Verdana"/>
            </a:endParaRPr>
          </a:p>
          <a:p>
            <a:pPr marL="800100" lvl="1" indent="-342900" algn="just">
              <a:buFont typeface="+mj-lt"/>
              <a:buAutoNum type="arabicParenR"/>
            </a:pPr>
            <a:r>
              <a:rPr lang="en-US" sz="1400" dirty="0">
                <a:ea typeface="Verdana"/>
              </a:rPr>
              <a:t>In </a:t>
            </a:r>
            <a:r>
              <a:rPr lang="en-US" sz="1400" dirty="0" err="1">
                <a:ea typeface="Verdana"/>
              </a:rPr>
              <a:t>geval</a:t>
            </a:r>
            <a:r>
              <a:rPr lang="en-US" sz="1400" dirty="0">
                <a:ea typeface="Verdana"/>
              </a:rPr>
              <a:t> van </a:t>
            </a:r>
            <a:r>
              <a:rPr lang="en-US" sz="1400" dirty="0" err="1">
                <a:ea typeface="Verdana"/>
              </a:rPr>
              <a:t>uw</a:t>
            </a:r>
            <a:r>
              <a:rPr lang="en-US" sz="1400" dirty="0">
                <a:ea typeface="Verdana"/>
              </a:rPr>
              <a:t> </a:t>
            </a:r>
            <a:r>
              <a:rPr lang="en-US" sz="1400" b="1" dirty="0" err="1">
                <a:ea typeface="Verdana"/>
              </a:rPr>
              <a:t>onbekwaamheid</a:t>
            </a:r>
            <a:r>
              <a:rPr lang="en-US" sz="1400" b="1" dirty="0">
                <a:ea typeface="Verdana"/>
              </a:rPr>
              <a:t>: zorgvolmacht</a:t>
            </a:r>
            <a:endParaRPr lang="en-US" sz="1400" dirty="0">
              <a:ea typeface="Verdana"/>
            </a:endParaRP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en-US" sz="1400" dirty="0" err="1">
                <a:ea typeface="Verdana"/>
              </a:rPr>
              <a:t>Indien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gewenst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kan</a:t>
            </a:r>
            <a:r>
              <a:rPr lang="en-US" sz="1400" dirty="0">
                <a:ea typeface="Verdana"/>
              </a:rPr>
              <a:t> </a:t>
            </a:r>
            <a:r>
              <a:rPr lang="en-US" sz="1400" b="1" dirty="0">
                <a:ea typeface="Verdana"/>
              </a:rPr>
              <a:t>in de zorgvolmacht </a:t>
            </a:r>
            <a:r>
              <a:rPr lang="en-US" sz="1400" dirty="0" err="1">
                <a:ea typeface="Verdana"/>
              </a:rPr>
              <a:t>ook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voorzien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worden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dat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uw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lasthebber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aan</a:t>
            </a:r>
            <a:r>
              <a:rPr lang="en-US" sz="1400" dirty="0">
                <a:ea typeface="Verdana"/>
              </a:rPr>
              <a:t> </a:t>
            </a:r>
            <a:r>
              <a:rPr lang="en-US" sz="1400" b="1" dirty="0" err="1">
                <a:ea typeface="Verdana"/>
              </a:rPr>
              <a:t>urgentieplanning</a:t>
            </a:r>
            <a:r>
              <a:rPr lang="en-US" sz="1400" dirty="0">
                <a:ea typeface="Verdana"/>
              </a:rPr>
              <a:t> (</a:t>
            </a:r>
            <a:r>
              <a:rPr lang="en-US" sz="1400" dirty="0" err="1">
                <a:ea typeface="Verdana"/>
              </a:rPr>
              <a:t>bv</a:t>
            </a:r>
            <a:r>
              <a:rPr lang="en-US" sz="1400" dirty="0">
                <a:ea typeface="Verdana"/>
              </a:rPr>
              <a:t>. </a:t>
            </a:r>
            <a:r>
              <a:rPr lang="en-US" sz="1400" dirty="0" err="1">
                <a:ea typeface="Verdana"/>
              </a:rPr>
              <a:t>schenking</a:t>
            </a:r>
            <a:r>
              <a:rPr lang="en-US" sz="1400" dirty="0">
                <a:ea typeface="Verdana"/>
              </a:rPr>
              <a:t>) </a:t>
            </a:r>
            <a:r>
              <a:rPr lang="en-US" sz="1400" dirty="0" err="1">
                <a:ea typeface="Verdana"/>
              </a:rPr>
              <a:t>kan</a:t>
            </a:r>
            <a:r>
              <a:rPr lang="en-US" sz="1400" dirty="0">
                <a:ea typeface="Verdana"/>
              </a:rPr>
              <a:t> </a:t>
            </a:r>
            <a:r>
              <a:rPr lang="en-US" sz="1400" dirty="0" err="1">
                <a:ea typeface="Verdana"/>
              </a:rPr>
              <a:t>doen</a:t>
            </a:r>
            <a:r>
              <a:rPr lang="en-US" sz="1400" dirty="0">
                <a:ea typeface="Verdana"/>
              </a:rPr>
              <a:t>.</a:t>
            </a:r>
          </a:p>
          <a:p>
            <a:pPr algn="ctr"/>
            <a:endParaRPr lang="en-US" sz="1400" b="1" dirty="0">
              <a:solidFill>
                <a:srgbClr val="00AEEF"/>
              </a:solidFill>
              <a:ea typeface="Verdana"/>
              <a:cs typeface="Calibri"/>
            </a:endParaRPr>
          </a:p>
          <a:p>
            <a:pPr algn="ctr"/>
            <a:r>
              <a:rPr lang="en-US" sz="1400" b="1" dirty="0">
                <a:solidFill>
                  <a:srgbClr val="00AEEF"/>
                </a:solidFill>
                <a:ea typeface="Verdana"/>
                <a:cs typeface="Calibri"/>
              </a:rPr>
              <a:t>Zorg </a:t>
            </a:r>
            <a:r>
              <a:rPr lang="en-US" sz="1400" b="1" dirty="0" err="1">
                <a:solidFill>
                  <a:srgbClr val="00AEEF"/>
                </a:solidFill>
                <a:ea typeface="Verdana"/>
                <a:cs typeface="Calibri"/>
              </a:rPr>
              <a:t>dus</a:t>
            </a:r>
            <a:r>
              <a:rPr lang="en-US" sz="1400" b="1" dirty="0">
                <a:solidFill>
                  <a:srgbClr val="00AEEF"/>
                </a:solidFill>
                <a:ea typeface="Verdana"/>
                <a:cs typeface="Calibri"/>
              </a:rPr>
              <a:t> </a:t>
            </a:r>
            <a:r>
              <a:rPr lang="en-US" sz="1400" b="1" dirty="0" err="1">
                <a:solidFill>
                  <a:srgbClr val="00AEEF"/>
                </a:solidFill>
                <a:ea typeface="Verdana"/>
                <a:cs typeface="Calibri"/>
              </a:rPr>
              <a:t>dat</a:t>
            </a:r>
            <a:r>
              <a:rPr lang="en-US" sz="1400" b="1" dirty="0">
                <a:solidFill>
                  <a:srgbClr val="00AEEF"/>
                </a:solidFill>
                <a:ea typeface="Verdana"/>
                <a:cs typeface="Calibri"/>
              </a:rPr>
              <a:t> de ‘</a:t>
            </a:r>
            <a:r>
              <a:rPr lang="en-US" sz="1400" b="1" dirty="0" err="1">
                <a:solidFill>
                  <a:srgbClr val="00AEEF"/>
                </a:solidFill>
                <a:ea typeface="Verdana"/>
                <a:cs typeface="Calibri"/>
              </a:rPr>
              <a:t>noodmaatregelen</a:t>
            </a:r>
            <a:r>
              <a:rPr lang="en-US" sz="1400" b="1" dirty="0">
                <a:solidFill>
                  <a:srgbClr val="00AEEF"/>
                </a:solidFill>
                <a:ea typeface="Verdana"/>
                <a:cs typeface="Calibri"/>
              </a:rPr>
              <a:t>’ al in </a:t>
            </a:r>
            <a:r>
              <a:rPr lang="en-US" sz="1400" b="1" dirty="0" err="1">
                <a:solidFill>
                  <a:srgbClr val="00AEEF"/>
                </a:solidFill>
                <a:ea typeface="Verdana"/>
                <a:cs typeface="Calibri"/>
              </a:rPr>
              <a:t>orde</a:t>
            </a:r>
            <a:r>
              <a:rPr lang="en-US" sz="1400" b="1" dirty="0">
                <a:solidFill>
                  <a:srgbClr val="00AEEF"/>
                </a:solidFill>
                <a:ea typeface="Verdana"/>
                <a:cs typeface="Calibri"/>
              </a:rPr>
              <a:t> </a:t>
            </a:r>
            <a:r>
              <a:rPr lang="en-US" sz="1400" b="1" dirty="0" err="1">
                <a:solidFill>
                  <a:srgbClr val="00AEEF"/>
                </a:solidFill>
                <a:ea typeface="Verdana"/>
                <a:cs typeface="Calibri"/>
              </a:rPr>
              <a:t>zijn</a:t>
            </a:r>
            <a:r>
              <a:rPr lang="en-US" sz="1400" b="1" dirty="0">
                <a:solidFill>
                  <a:srgbClr val="00AEEF"/>
                </a:solidFill>
                <a:ea typeface="Verdana"/>
                <a:cs typeface="Calibri"/>
              </a:rPr>
              <a:t>!</a:t>
            </a:r>
            <a:endParaRPr lang="en-US" sz="1400" dirty="0">
              <a:ea typeface="Verdana"/>
              <a:cs typeface="Arial"/>
            </a:endParaRPr>
          </a:p>
          <a:p>
            <a:pPr marL="795020" lvl="2" indent="-197485">
              <a:buClr>
                <a:srgbClr val="00AEEF"/>
              </a:buClr>
              <a:buChar char="Ø"/>
            </a:pPr>
            <a:endParaRPr lang="nl-BE" sz="1400" dirty="0">
              <a:solidFill>
                <a:srgbClr val="FF0000"/>
              </a:solidFill>
              <a:ea typeface="Verdana"/>
            </a:endParaRPr>
          </a:p>
          <a:p>
            <a:pPr marL="795020" lvl="2" indent="-197485"/>
            <a:endParaRPr lang="nl-BE" sz="1440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67489-E369-48A8-936C-8DF3D381B692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3" name="Graphic 5" descr="Badge 4">
            <a:extLst>
              <a:ext uri="{FF2B5EF4-FFF2-40B4-BE49-F238E27FC236}">
                <a16:creationId xmlns:a16="http://schemas.microsoft.com/office/drawing/2014/main" id="{1D8E2DD0-52E6-4A54-A95B-986178697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0089" y="631191"/>
            <a:ext cx="582812" cy="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67" y="467775"/>
            <a:ext cx="7741042" cy="542449"/>
          </a:xfrm>
        </p:spPr>
        <p:txBody>
          <a:bodyPr/>
          <a:lstStyle/>
          <a:p>
            <a:r>
              <a:rPr lang="en-US" sz="2400" dirty="0">
                <a:ea typeface="Verdana"/>
              </a:rPr>
              <a:t>Ben </a:t>
            </a:r>
            <a:r>
              <a:rPr lang="en-US" sz="2400" dirty="0" err="1">
                <a:ea typeface="Verdana"/>
              </a:rPr>
              <a:t>ik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voorbereid</a:t>
            </a:r>
            <a:r>
              <a:rPr lang="en-US" sz="2400" dirty="0">
                <a:ea typeface="Verdana"/>
              </a:rPr>
              <a:t> op </a:t>
            </a:r>
            <a:r>
              <a:rPr lang="en-US" sz="2400" dirty="0" err="1">
                <a:ea typeface="Verdana"/>
              </a:rPr>
              <a:t>een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onverwachte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gebeurtenis</a:t>
            </a:r>
            <a:r>
              <a:rPr lang="en-US" sz="2400" dirty="0">
                <a:ea typeface="Verdana"/>
              </a:rPr>
              <a:t>? (</a:t>
            </a:r>
            <a:r>
              <a:rPr lang="en-US" sz="2400" dirty="0" err="1">
                <a:ea typeface="Verdana"/>
              </a:rPr>
              <a:t>vervolg</a:t>
            </a:r>
            <a:r>
              <a:rPr lang="en-US" sz="2400" dirty="0">
                <a:ea typeface="Verdana"/>
              </a:rPr>
              <a:t>)</a:t>
            </a:r>
            <a:endParaRPr lang="nl-B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68" y="1213600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marL="538157" lvl="2" indent="0">
              <a:buNone/>
            </a:pPr>
            <a:endParaRPr lang="nl-BE" sz="1599"/>
          </a:p>
          <a:p>
            <a:pPr marL="538157" lvl="2" indent="0">
              <a:buNone/>
            </a:pPr>
            <a:endParaRPr lang="nl-BE" sz="1599"/>
          </a:p>
        </p:txBody>
      </p:sp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648" y="132661"/>
            <a:ext cx="907123" cy="90649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442D40-1373-42BE-AA75-CA00D0E119C8}"/>
              </a:ext>
            </a:extLst>
          </p:cNvPr>
          <p:cNvSpPr txBox="1">
            <a:spLocks/>
          </p:cNvSpPr>
          <p:nvPr/>
        </p:nvSpPr>
        <p:spPr bwMode="gray">
          <a:xfrm>
            <a:off x="1140089" y="1416051"/>
            <a:ext cx="8608541" cy="349404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89"/>
              </a:spcAft>
              <a:buClr>
                <a:srgbClr val="00AEEF"/>
              </a:buClr>
              <a:buFont typeface="Wingdings" panose="05000000000000000000" pitchFamily="2" charset="2"/>
              <a:buNone/>
              <a:defRPr sz="1778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99716" indent="-299858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AEEF"/>
              </a:buClr>
              <a:buFont typeface="Lucida Grande"/>
              <a:buChar char="-"/>
              <a:tabLst/>
              <a:defRPr sz="1556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95506" indent="-197554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1333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799034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rgbClr val="003366"/>
              </a:buClr>
              <a:buFont typeface="Lucida Grande"/>
              <a:buNone/>
              <a:defRPr sz="1111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095365" indent="0" algn="l" defTabSz="507995" rtl="0" eaLnBrk="1" latinLnBrk="0" hangingPunct="1">
              <a:spcBef>
                <a:spcPts val="0"/>
              </a:spcBef>
              <a:spcAft>
                <a:spcPts val="889"/>
              </a:spcAft>
              <a:buClr>
                <a:srgbClr val="003366"/>
              </a:buClr>
              <a:buFont typeface="Arial"/>
              <a:buNone/>
              <a:defRPr sz="1778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5020" lvl="2" indent="-197485">
              <a:buClr>
                <a:srgbClr val="00AEEF"/>
              </a:buClr>
              <a:buChar char="Ø"/>
            </a:pPr>
            <a:endParaRPr lang="nl-BE" sz="1400" dirty="0">
              <a:solidFill>
                <a:srgbClr val="FF0000"/>
              </a:solidFill>
              <a:ea typeface="Verdana"/>
            </a:endParaRPr>
          </a:p>
          <a:p>
            <a:pPr marL="795020" lvl="2" indent="-197485"/>
            <a:endParaRPr lang="nl-BE" sz="1440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67489-E369-48A8-936C-8DF3D381B692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3" name="Graphic 5" descr="Badge 4">
            <a:extLst>
              <a:ext uri="{FF2B5EF4-FFF2-40B4-BE49-F238E27FC236}">
                <a16:creationId xmlns:a16="http://schemas.microsoft.com/office/drawing/2014/main" id="{1D8E2DD0-52E6-4A54-A95B-986178697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089" y="631191"/>
            <a:ext cx="582812" cy="58240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3AA307F-2C27-41D2-B2C8-E9A9C62F37CE}"/>
              </a:ext>
            </a:extLst>
          </p:cNvPr>
          <p:cNvSpPr/>
          <p:nvPr/>
        </p:nvSpPr>
        <p:spPr>
          <a:xfrm>
            <a:off x="1055407" y="1385060"/>
            <a:ext cx="79458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AEEF"/>
              </a:buClr>
              <a:buFont typeface="+mj-lt"/>
              <a:buAutoNum type="arabicParenR" startAt="2"/>
            </a:pP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In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geval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 van </a:t>
            </a:r>
            <a:r>
              <a:rPr lang="en-US" sz="1400" b="1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plots </a:t>
            </a:r>
            <a:r>
              <a:rPr lang="en-US" sz="1400" b="1" dirty="0" err="1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overlijden</a:t>
            </a:r>
            <a:r>
              <a:rPr lang="en-US" sz="1400" b="1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	</a:t>
            </a:r>
          </a:p>
          <a:p>
            <a:pPr lvl="1">
              <a:buClr>
                <a:srgbClr val="00AEEF"/>
              </a:buClr>
            </a:pP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	</a:t>
            </a:r>
          </a:p>
          <a:p>
            <a:pPr lvl="1">
              <a:buClr>
                <a:srgbClr val="00AEEF"/>
              </a:buClr>
            </a:pPr>
            <a:r>
              <a:rPr lang="en-US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	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Opstellen</a:t>
            </a: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/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wijzigen</a:t>
            </a: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/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updaten</a:t>
            </a: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huwelijkscontract</a:t>
            </a: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, 			testament, …</a:t>
            </a:r>
          </a:p>
          <a:p>
            <a:pPr lvl="1">
              <a:buClr>
                <a:srgbClr val="00AEEF"/>
              </a:buClr>
            </a:pPr>
            <a:endParaRPr lang="en-US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lvl="1">
              <a:buClr>
                <a:srgbClr val="00AEEF"/>
              </a:buClr>
            </a:pPr>
            <a:endParaRPr lang="en-US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lvl="1">
              <a:buClr>
                <a:srgbClr val="00AEEF"/>
              </a:buClr>
            </a:pP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/>
                <a:ea typeface="Verdana"/>
                <a:cs typeface="Arial"/>
              </a:rPr>
              <a:t>	</a:t>
            </a:r>
            <a:r>
              <a:rPr lang="en-US" dirty="0">
                <a:solidFill>
                  <a:srgbClr val="003366"/>
                </a:solidFill>
                <a:latin typeface="Arial"/>
                <a:ea typeface="Verdana"/>
                <a:cs typeface="Arial"/>
              </a:rPr>
              <a:t>	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Afsluiten</a:t>
            </a: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 van 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een</a:t>
            </a:r>
            <a:r>
              <a:rPr lang="en-US" sz="1400" b="1" dirty="0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 </a:t>
            </a:r>
            <a:r>
              <a:rPr lang="en-US" sz="1400" b="1" dirty="0" err="1">
                <a:solidFill>
                  <a:srgbClr val="00AEEF"/>
                </a:solidFill>
                <a:latin typeface="Verdana"/>
                <a:ea typeface="Verdana"/>
                <a:cs typeface="Arial"/>
              </a:rPr>
              <a:t>successieverzekering</a:t>
            </a:r>
            <a:endParaRPr lang="en-US" sz="1400" b="1" dirty="0">
              <a:solidFill>
                <a:srgbClr val="00AEEF"/>
              </a:solidFill>
              <a:latin typeface="Verdana"/>
              <a:ea typeface="Verdana"/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  <a:p>
            <a:pPr lvl="1" algn="just">
              <a:buClr>
                <a:srgbClr val="00AEEF"/>
              </a:buClr>
            </a:pP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  <a:p>
            <a:pPr marL="800100" lvl="1" indent="-342900" algn="just">
              <a:buClr>
                <a:srgbClr val="00AEEF"/>
              </a:buClr>
              <a:buFont typeface="+mj-lt"/>
              <a:buAutoNum type="arabicParenR" startAt="3"/>
            </a:pP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'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Echte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' planning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zoals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(interne) </a:t>
            </a:r>
            <a:r>
              <a:rPr lang="en-US" sz="1400" b="1" dirty="0" err="1">
                <a:solidFill>
                  <a:srgbClr val="003366"/>
                </a:solidFill>
                <a:latin typeface="Verdana"/>
                <a:ea typeface="Verdana"/>
              </a:rPr>
              <a:t>verkoop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en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/of </a:t>
            </a:r>
            <a:r>
              <a:rPr lang="en-US" sz="1400" b="1" dirty="0" err="1">
                <a:solidFill>
                  <a:srgbClr val="003366"/>
                </a:solidFill>
                <a:latin typeface="Verdana"/>
                <a:ea typeface="Verdana"/>
              </a:rPr>
              <a:t>schenking</a:t>
            </a:r>
            <a:r>
              <a:rPr lang="en-US" sz="1400" b="1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kan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op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langere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termijn</a:t>
            </a:r>
            <a:endParaRPr lang="en-US" sz="1400" dirty="0">
              <a:solidFill>
                <a:srgbClr val="003366"/>
              </a:solidFill>
              <a:latin typeface="Verdana"/>
              <a:ea typeface="Verdana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  <a:p>
            <a:pPr>
              <a:buClr>
                <a:srgbClr val="00AEEF"/>
              </a:buClr>
            </a:pPr>
            <a:r>
              <a:rPr lang="en-US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Zorg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ook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dat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uw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Verdana"/>
                <a:ea typeface="Verdana"/>
              </a:rPr>
              <a:t>vennootschapstructuur</a:t>
            </a:r>
            <a:r>
              <a:rPr lang="en-US" sz="1400" dirty="0">
                <a:solidFill>
                  <a:srgbClr val="003366"/>
                </a:solidFill>
                <a:latin typeface="Verdana"/>
                <a:ea typeface="Verdana"/>
              </a:rPr>
              <a:t> future proof is.</a:t>
            </a:r>
          </a:p>
        </p:txBody>
      </p:sp>
      <p:pic>
        <p:nvPicPr>
          <p:cNvPr id="12" name="Graphic 10" descr="Lightbulb and gear">
            <a:extLst>
              <a:ext uri="{FF2B5EF4-FFF2-40B4-BE49-F238E27FC236}">
                <a16:creationId xmlns:a16="http://schemas.microsoft.com/office/drawing/2014/main" id="{2873718B-DC76-4B3F-99C2-89DC0ABFB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8202" y="1788547"/>
            <a:ext cx="685642" cy="685168"/>
          </a:xfrm>
          <a:prstGeom prst="rect">
            <a:avLst/>
          </a:prstGeom>
        </p:spPr>
      </p:pic>
      <p:pic>
        <p:nvPicPr>
          <p:cNvPr id="14" name="Graphic 10" descr="Lightbulb and gear">
            <a:extLst>
              <a:ext uri="{FF2B5EF4-FFF2-40B4-BE49-F238E27FC236}">
                <a16:creationId xmlns:a16="http://schemas.microsoft.com/office/drawing/2014/main" id="{DC7DE7C5-B009-4717-ABB8-1E3BBFE83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7519" y="2438829"/>
            <a:ext cx="685642" cy="685168"/>
          </a:xfrm>
          <a:prstGeom prst="rect">
            <a:avLst/>
          </a:prstGeom>
        </p:spPr>
      </p:pic>
      <p:pic>
        <p:nvPicPr>
          <p:cNvPr id="15" name="Graphic 10" descr="Lightbulb and gear">
            <a:extLst>
              <a:ext uri="{FF2B5EF4-FFF2-40B4-BE49-F238E27FC236}">
                <a16:creationId xmlns:a16="http://schemas.microsoft.com/office/drawing/2014/main" id="{7984F97C-2420-4A0F-9564-C45B66120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268" y="4312645"/>
            <a:ext cx="685642" cy="6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67" y="467775"/>
            <a:ext cx="7741042" cy="542449"/>
          </a:xfrm>
        </p:spPr>
        <p:txBody>
          <a:bodyPr/>
          <a:lstStyle/>
          <a:p>
            <a:r>
              <a:rPr lang="nl-BE" sz="2400" dirty="0">
                <a:ea typeface="Verdana"/>
              </a:rPr>
              <a:t>Hoe kan ik vermogen overdragen naar de volgende generatie, maar toch controle/inkomsten behouden?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68" y="1213600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marL="538157" lvl="2" indent="0">
              <a:buNone/>
            </a:pPr>
            <a:endParaRPr lang="nl-BE" sz="1599" dirty="0"/>
          </a:p>
          <a:p>
            <a:pPr marL="538157" lvl="2" indent="0">
              <a:buNone/>
            </a:pPr>
            <a:endParaRPr lang="nl-BE" sz="1599" dirty="0"/>
          </a:p>
        </p:txBody>
      </p:sp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648" y="132661"/>
            <a:ext cx="907123" cy="90649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442D40-1373-42BE-AA75-CA00D0E119C8}"/>
              </a:ext>
            </a:extLst>
          </p:cNvPr>
          <p:cNvSpPr txBox="1">
            <a:spLocks/>
          </p:cNvSpPr>
          <p:nvPr/>
        </p:nvSpPr>
        <p:spPr bwMode="gray">
          <a:xfrm>
            <a:off x="1140089" y="1416051"/>
            <a:ext cx="8608541" cy="349404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89"/>
              </a:spcAft>
              <a:buClr>
                <a:srgbClr val="00AEEF"/>
              </a:buClr>
              <a:buFont typeface="Wingdings" panose="05000000000000000000" pitchFamily="2" charset="2"/>
              <a:buNone/>
              <a:defRPr sz="1778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1pPr>
            <a:lvl2pPr marL="599716" indent="-299858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AEEF"/>
              </a:buClr>
              <a:buFont typeface="Lucida Grande"/>
              <a:buChar char="-"/>
              <a:tabLst/>
              <a:defRPr sz="1556" kern="1200" baseline="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2pPr>
            <a:lvl3pPr marL="795506" indent="-197554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56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1333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3pPr>
            <a:lvl4pPr marL="799034" indent="0" algn="l" defTabSz="5079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rgbClr val="003366"/>
              </a:buClr>
              <a:buFont typeface="Lucida Grande"/>
              <a:buNone/>
              <a:defRPr sz="1111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095365" indent="0" algn="l" defTabSz="507995" rtl="0" eaLnBrk="1" latinLnBrk="0" hangingPunct="1">
              <a:spcBef>
                <a:spcPts val="0"/>
              </a:spcBef>
              <a:spcAft>
                <a:spcPts val="889"/>
              </a:spcAft>
              <a:buClr>
                <a:srgbClr val="003366"/>
              </a:buClr>
              <a:buFont typeface="Arial"/>
              <a:buNone/>
              <a:defRPr sz="1778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5020" lvl="2" indent="-197485">
              <a:buClr>
                <a:srgbClr val="00AEEF"/>
              </a:buClr>
              <a:buChar char="Ø"/>
            </a:pPr>
            <a:endParaRPr lang="nl-BE" sz="1400" dirty="0">
              <a:solidFill>
                <a:srgbClr val="FF0000"/>
              </a:solidFill>
              <a:ea typeface="Verdana"/>
            </a:endParaRPr>
          </a:p>
          <a:p>
            <a:pPr marL="795020" lvl="2" indent="-197485"/>
            <a:endParaRPr lang="nl-BE" sz="1440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  <a:p>
            <a:pPr marL="537845" lvl="2" indent="0">
              <a:buNone/>
            </a:pPr>
            <a:endParaRPr lang="nl-BE" sz="1599" dirty="0">
              <a:ea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67489-E369-48A8-936C-8DF3D381B692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3DD94BF-B673-4277-9829-66D7FE63B451}"/>
              </a:ext>
            </a:extLst>
          </p:cNvPr>
          <p:cNvSpPr/>
          <p:nvPr/>
        </p:nvSpPr>
        <p:spPr>
          <a:xfrm>
            <a:off x="1261881" y="657528"/>
            <a:ext cx="415506" cy="42262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400" b="1" dirty="0"/>
              <a:t>5</a:t>
            </a:r>
            <a:endParaRPr lang="nl-BE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A7F6EFA-E755-4219-A3B8-1A9073779364}"/>
              </a:ext>
            </a:extLst>
          </p:cNvPr>
          <p:cNvSpPr/>
          <p:nvPr/>
        </p:nvSpPr>
        <p:spPr>
          <a:xfrm>
            <a:off x="1147738" y="1634459"/>
            <a:ext cx="804287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AEEF"/>
              </a:buClr>
            </a:pPr>
            <a:r>
              <a:rPr lang="nl-BE" sz="1400" b="1" dirty="0">
                <a:solidFill>
                  <a:srgbClr val="003366"/>
                </a:solidFill>
                <a:latin typeface="Verdana"/>
                <a:ea typeface="Verdana"/>
              </a:rPr>
              <a:t>Schenking van de aandelen / activa </a:t>
            </a:r>
          </a:p>
          <a:p>
            <a:pPr marL="742950" lvl="1" indent="-285750" algn="just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Fiscaal: 0% mits voorwaarden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Anders: 3% / 7% </a:t>
            </a:r>
          </a:p>
          <a:p>
            <a:pPr marL="742950" lvl="1" indent="-285750" algn="just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nl-BE" sz="1400" dirty="0">
              <a:solidFill>
                <a:srgbClr val="003366"/>
              </a:solidFill>
              <a:latin typeface="Verdana"/>
              <a:ea typeface="Verdana"/>
            </a:endParaRPr>
          </a:p>
          <a:p>
            <a:pPr marL="742950" lvl="1" indent="-285750" algn="just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Via Belgische notaris 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Sinds 15/12/2020 ook schenkbelasting op schenking voor buitenlandse notaris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nl-BE" sz="1400" dirty="0">
              <a:solidFill>
                <a:srgbClr val="003366"/>
              </a:solidFill>
              <a:latin typeface="Verdana"/>
              <a:ea typeface="Verdana"/>
            </a:endParaRPr>
          </a:p>
          <a:p>
            <a:pPr marL="742950" lvl="1" indent="-285750" algn="just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Behoud van controle is mogelijk: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Voorbehoud van vruchtgebruik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Maatschap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Meervoudig stemrecht</a:t>
            </a:r>
          </a:p>
          <a:p>
            <a:pPr marL="1200150" lvl="2" indent="-285750" algn="just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Certificering van de aandelen</a:t>
            </a:r>
          </a:p>
          <a:p>
            <a:pPr lvl="1" algn="just">
              <a:buClr>
                <a:srgbClr val="00AEEF"/>
              </a:buClr>
            </a:pPr>
            <a:endParaRPr lang="nl-BE" sz="1400" dirty="0">
              <a:solidFill>
                <a:srgbClr val="003366"/>
              </a:solidFill>
              <a:latin typeface="Verdana"/>
              <a:ea typeface="Verdana"/>
            </a:endParaRPr>
          </a:p>
          <a:p>
            <a:pPr marL="742950" lvl="1" indent="-285750" algn="just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</a:rPr>
              <a:t>Behoud van inkomsten: voorbehoud van vruchtgebruik of last</a:t>
            </a:r>
          </a:p>
        </p:txBody>
      </p:sp>
    </p:spTree>
    <p:extLst>
      <p:ext uri="{BB962C8B-B14F-4D97-AF65-F5344CB8AC3E}">
        <p14:creationId xmlns:p14="http://schemas.microsoft.com/office/powerpoint/2010/main" val="17834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54" y="415254"/>
            <a:ext cx="7352602" cy="526640"/>
          </a:xfrm>
        </p:spPr>
        <p:txBody>
          <a:bodyPr/>
          <a:lstStyle/>
          <a:p>
            <a:r>
              <a:rPr lang="nl-BE" sz="2400"/>
              <a:t>Dus ….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566" y="1544902"/>
            <a:ext cx="7764868" cy="3620066"/>
          </a:xfrm>
        </p:spPr>
        <p:txBody>
          <a:bodyPr vert="horz" lIns="0" tIns="45720" rIns="91440" bIns="45720" rtlCol="0" anchor="t">
            <a:noAutofit/>
          </a:bodyPr>
          <a:lstStyle/>
          <a:p>
            <a:pPr marL="612775" lvl="1" indent="-342900">
              <a:buFont typeface="+mj-lt"/>
              <a:buAutoNum type="arabicPeriod"/>
            </a:pPr>
            <a:r>
              <a:rPr lang="nl-BE" sz="1800" b="1" dirty="0"/>
              <a:t>Check</a:t>
            </a:r>
            <a:r>
              <a:rPr lang="nl-BE" sz="1800" dirty="0"/>
              <a:t> van wie de aandelen/activa zijn!</a:t>
            </a:r>
            <a:endParaRPr lang="en-US" dirty="0"/>
          </a:p>
          <a:p>
            <a:pPr marL="612775" lvl="1" indent="-342900">
              <a:buFont typeface="+mj-lt"/>
              <a:buAutoNum type="arabicPeriod"/>
            </a:pPr>
            <a:r>
              <a:rPr lang="nl-BE" sz="1800" dirty="0"/>
              <a:t>Zorg dat uw bedrijfsvermogen en uw ander vermogen toekomt </a:t>
            </a:r>
            <a:r>
              <a:rPr lang="nl-BE" sz="1800" b="1" dirty="0"/>
              <a:t>aan wie u wenst!</a:t>
            </a:r>
            <a:endParaRPr lang="nl-BE" sz="1800" b="1" dirty="0">
              <a:ea typeface="Verdana"/>
            </a:endParaRPr>
          </a:p>
          <a:p>
            <a:pPr marL="612775" lvl="1" indent="-342900">
              <a:buFont typeface="+mj-lt"/>
              <a:buAutoNum type="arabicPeriod"/>
            </a:pPr>
            <a:r>
              <a:rPr lang="nl-BE" sz="1800" dirty="0"/>
              <a:t>Zorg dat de successiefactuur </a:t>
            </a:r>
            <a:r>
              <a:rPr lang="nl-BE" sz="1800" b="1" dirty="0"/>
              <a:t>betaalbaar</a:t>
            </a:r>
            <a:r>
              <a:rPr lang="nl-BE" sz="1800" dirty="0"/>
              <a:t> is!</a:t>
            </a:r>
            <a:endParaRPr lang="nl-BE" sz="1800" dirty="0">
              <a:ea typeface="Verdana"/>
            </a:endParaRPr>
          </a:p>
          <a:p>
            <a:pPr marL="612775" lvl="1" indent="-342900">
              <a:buFont typeface="+mj-lt"/>
              <a:buAutoNum type="arabicPeriod"/>
            </a:pPr>
            <a:r>
              <a:rPr lang="nl-BE" sz="1800" dirty="0"/>
              <a:t>Laat een </a:t>
            </a:r>
            <a:r>
              <a:rPr lang="nl-BE" sz="1800" b="1" dirty="0"/>
              <a:t>zorgvolmacht </a:t>
            </a:r>
            <a:r>
              <a:rPr lang="nl-BE" sz="1800" dirty="0"/>
              <a:t>opstellen!	</a:t>
            </a:r>
            <a:endParaRPr lang="nl-BE" sz="1800" dirty="0">
              <a:ea typeface="Verdana"/>
            </a:endParaRPr>
          </a:p>
          <a:p>
            <a:pPr marL="612775" lvl="1" indent="-342900">
              <a:buAutoNum type="arabicPeriod"/>
            </a:pPr>
            <a:r>
              <a:rPr lang="nl-BE" sz="1800" dirty="0"/>
              <a:t>Mogelijkheid om controle te behouden en toch </a:t>
            </a:r>
            <a:r>
              <a:rPr lang="nl-BE" sz="1800" b="1" dirty="0"/>
              <a:t>vermogen over te dragen </a:t>
            </a:r>
          </a:p>
          <a:p>
            <a:endParaRPr lang="nl-BE" dirty="0">
              <a:ea typeface="Verdana"/>
            </a:endParaRPr>
          </a:p>
        </p:txBody>
      </p:sp>
      <p:pic>
        <p:nvPicPr>
          <p:cNvPr id="5" name="Graphic 10" descr="Lightbulb and gear">
            <a:extLst>
              <a:ext uri="{FF2B5EF4-FFF2-40B4-BE49-F238E27FC236}">
                <a16:creationId xmlns:a16="http://schemas.microsoft.com/office/drawing/2014/main" id="{273D2380-FD36-4A98-8056-3693D014B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02" y="256726"/>
            <a:ext cx="685642" cy="685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941830-0716-4710-841A-56CB5EFBB931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</p:spTree>
    <p:extLst>
      <p:ext uri="{BB962C8B-B14F-4D97-AF65-F5344CB8AC3E}">
        <p14:creationId xmlns:p14="http://schemas.microsoft.com/office/powerpoint/2010/main" val="9656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02" y="308412"/>
            <a:ext cx="5790168" cy="589876"/>
          </a:xfrm>
        </p:spPr>
        <p:txBody>
          <a:bodyPr/>
          <a:lstStyle/>
          <a:p>
            <a:r>
              <a:rPr lang="nl-BE" sz="2400"/>
              <a:t>De KBC-experten staan voor u klaar!</a:t>
            </a:r>
            <a:endParaRPr lang="en-US" sz="2400">
              <a:ea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dirty="0" smtClean="0"/>
              <a:pPr/>
              <a:t>17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44880-B1DA-4C76-9062-DA1DFD65C622}"/>
              </a:ext>
            </a:extLst>
          </p:cNvPr>
          <p:cNvSpPr txBox="1"/>
          <p:nvPr/>
        </p:nvSpPr>
        <p:spPr>
          <a:xfrm>
            <a:off x="1360604" y="3492276"/>
            <a:ext cx="73942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>
              <a:solidFill>
                <a:srgbClr val="003366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F75EF6-F37B-41E2-B1A7-79E241ADD80F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4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4FCC2C4-4D3C-4A0F-8C2B-3D1B354F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748" y="1692804"/>
            <a:ext cx="2835108" cy="328287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9B2C6DA-6718-4EE9-BF7B-E64FC5789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5" y="1697890"/>
            <a:ext cx="3211096" cy="327504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id="{CDE4FB1B-C622-4B92-A95D-CD3CB818A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593" y="1662735"/>
            <a:ext cx="2952081" cy="3345424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E864950-41AA-475A-8D5D-16C09E93E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387" y="772107"/>
            <a:ext cx="894514" cy="710030"/>
          </a:xfrm>
          <a:prstGeom prst="rect">
            <a:avLst/>
          </a:prstGeom>
          <a:ln w="38100" cap="sq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E3A1EBA8-5BC6-4E4B-9B98-EB7F1B329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135" y="737109"/>
            <a:ext cx="904375" cy="738105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3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5C4BB-A410-40D1-B9F2-DAC9394B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57" y="419283"/>
            <a:ext cx="4107545" cy="1071800"/>
          </a:xfrm>
        </p:spPr>
        <p:txBody>
          <a:bodyPr anchor="b">
            <a:normAutofit fontScale="90000"/>
          </a:bodyPr>
          <a:lstStyle>
            <a:defPPr>
              <a:defRPr lang="nl-BE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417" b="1" dirty="0"/>
              <a:t>	</a:t>
            </a:r>
            <a:r>
              <a:rPr lang="nl-BE" sz="3417" b="1"/>
              <a:t> Live </a:t>
            </a:r>
            <a:r>
              <a:rPr lang="nl-BE" sz="3417" b="1" dirty="0" err="1"/>
              <a:t>webinars</a:t>
            </a:r>
            <a:r>
              <a:rPr lang="nl-BE" sz="3417" b="1" dirty="0"/>
              <a:t> </a:t>
            </a:r>
            <a:br>
              <a:rPr lang="nl-BE" sz="3417" b="1" dirty="0"/>
            </a:br>
            <a:r>
              <a:rPr lang="nl-BE" sz="3417" b="1" dirty="0"/>
              <a:t>18 en 25 maart 2021 19u - 21u30</a:t>
            </a:r>
            <a:r>
              <a:rPr lang="nl-BE" b="1" dirty="0"/>
              <a:t>   </a:t>
            </a:r>
            <a:br>
              <a:rPr lang="nl-BE" b="1" dirty="0"/>
            </a:br>
            <a:r>
              <a:rPr lang="nl-BE" b="1" dirty="0"/>
              <a:t>    </a:t>
            </a:r>
            <a:endParaRPr lang="nl-BE" sz="3417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4DCAEB-D02D-4E3F-BAD7-69FC8E9A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56" y="1762598"/>
            <a:ext cx="4107545" cy="3423918"/>
          </a:xfrm>
        </p:spPr>
        <p:txBody>
          <a:bodyPr>
            <a:normAutofit/>
          </a:bodyPr>
          <a:lstStyle>
            <a:defPPr>
              <a:defRPr lang="nl-BE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l-BE" sz="2000" b="0" i="0" dirty="0">
                <a:solidFill>
                  <a:srgbClr val="646A7D"/>
                </a:solidFill>
                <a:effectLst/>
                <a:latin typeface="Roboto"/>
              </a:rPr>
              <a:t>Pensioenvoorbereiding voor zelfstandige ondernemers </a:t>
            </a:r>
          </a:p>
          <a:p>
            <a:pPr indent="0">
              <a:buNone/>
            </a:pPr>
            <a:r>
              <a:rPr lang="nl-BE" sz="1300" b="1" dirty="0"/>
              <a:t>Joachim de Rouck, pensioenexpert </a:t>
            </a:r>
            <a:r>
              <a:rPr lang="nl-BE" sz="1300" b="1" dirty="0" err="1"/>
              <a:t>Liantis</a:t>
            </a:r>
            <a:r>
              <a:rPr lang="nl-BE" sz="1300" b="1" dirty="0"/>
              <a:t> kenniscentrum</a:t>
            </a:r>
            <a:r>
              <a:rPr lang="nl-BE" sz="1600" b="0" i="0" dirty="0">
                <a:solidFill>
                  <a:srgbClr val="646A7D"/>
                </a:solidFill>
                <a:effectLst/>
                <a:latin typeface="Roboto"/>
              </a:rPr>
              <a:t> &amp;</a:t>
            </a:r>
            <a:r>
              <a:rPr lang="nl-BE" sz="1300" b="1" dirty="0"/>
              <a:t> Niels van </a:t>
            </a:r>
            <a:r>
              <a:rPr lang="nl-BE" sz="1300" b="1" dirty="0" err="1"/>
              <a:t>Rijsselberghe</a:t>
            </a:r>
            <a:r>
              <a:rPr lang="nl-BE" sz="1300" b="1" dirty="0"/>
              <a:t>, SBB accountants en adviseurs</a:t>
            </a:r>
          </a:p>
          <a:p>
            <a:pPr indent="0">
              <a:buNone/>
            </a:pPr>
            <a:r>
              <a:rPr lang="nl-BE" sz="2000" dirty="0">
                <a:solidFill>
                  <a:srgbClr val="646A7D"/>
                </a:solidFill>
                <a:latin typeface="Roboto"/>
              </a:rPr>
              <a:t>Zaak Overlaten, Verkopen of Stopzetten: hoe concreet aanpakken? </a:t>
            </a:r>
          </a:p>
          <a:p>
            <a:pPr indent="0">
              <a:buNone/>
            </a:pPr>
            <a:r>
              <a:rPr lang="nl-BE" sz="1300" b="1" dirty="0"/>
              <a:t>Willem Colaers, KMO-adviseur KBC, Christel De Wulf, juridisch adviseur Dyzo  en Guido Seghers, manager Overnamemarkt</a:t>
            </a:r>
          </a:p>
          <a:p>
            <a:pPr indent="0">
              <a:buNone/>
            </a:pPr>
            <a:endParaRPr lang="nl-BE" sz="1300" b="1" dirty="0"/>
          </a:p>
          <a:p>
            <a:pPr marL="0" indent="0">
              <a:buNone/>
            </a:pPr>
            <a:endParaRPr lang="nl-BE" sz="12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89C9E8-B433-41EB-9449-B3D1B51498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494"/>
          <a:stretch/>
        </p:blipFill>
        <p:spPr bwMode="auto">
          <a:xfrm>
            <a:off x="16" y="8"/>
            <a:ext cx="5410184" cy="5714992"/>
          </a:xfrm>
          <a:prstGeom prst="rect">
            <a:avLst/>
          </a:prstGeom>
          <a:noFill/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4112" y="1762598"/>
            <a:ext cx="5257800" cy="0"/>
          </a:xfrm>
          <a:prstGeom prst="line">
            <a:avLst/>
          </a:prstGeom>
          <a:ln w="19050">
            <a:solidFill>
              <a:srgbClr val="DDA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C5E93D0E-6543-4A47-A53C-4B089817C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43" y="4605431"/>
            <a:ext cx="5509071" cy="9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370" y="1728720"/>
            <a:ext cx="7091681" cy="1873074"/>
          </a:xfrm>
        </p:spPr>
        <p:txBody>
          <a:bodyPr/>
          <a:lstStyle/>
          <a:p>
            <a:pPr algn="ctr"/>
            <a:br>
              <a:rPr lang="nl-BE" sz="2800"/>
            </a:br>
            <a:br>
              <a:rPr lang="nl-BE" sz="2800"/>
            </a:br>
            <a:br>
              <a:rPr lang="nl-BE" sz="2800"/>
            </a:br>
            <a:r>
              <a:rPr lang="nl-BE" sz="2800">
                <a:solidFill>
                  <a:srgbClr val="00AEEF"/>
                </a:solidFill>
              </a:rPr>
              <a:t>Het belang van successieplanning voor uw familie en uw bedrijf</a:t>
            </a:r>
            <a:br>
              <a:rPr lang="nl-BE" sz="2800"/>
            </a:br>
            <a:r>
              <a:rPr lang="nl-BE" sz="2800">
                <a:solidFill>
                  <a:schemeClr val="accent2"/>
                </a:solidFill>
              </a:rPr>
              <a:t> </a:t>
            </a:r>
            <a:br>
              <a:rPr lang="nl-BE" sz="2800"/>
            </a:br>
            <a:endParaRPr lang="nl-BE" sz="2800" strike="sngStrike">
              <a:solidFill>
                <a:schemeClr val="accent2"/>
              </a:solidFill>
              <a:ea typeface="Verdana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AEE35FC-0665-41C8-8ECB-2E663350DCDE}"/>
              </a:ext>
            </a:extLst>
          </p:cNvPr>
          <p:cNvSpPr/>
          <p:nvPr/>
        </p:nvSpPr>
        <p:spPr>
          <a:xfrm>
            <a:off x="1146340" y="883152"/>
            <a:ext cx="7874876" cy="36576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4" name="Graphic 15" descr="Briefcase">
            <a:extLst>
              <a:ext uri="{FF2B5EF4-FFF2-40B4-BE49-F238E27FC236}">
                <a16:creationId xmlns:a16="http://schemas.microsoft.com/office/drawing/2014/main" id="{447C5B05-4098-4FBB-9197-0C89F13A3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1149" y="2703361"/>
            <a:ext cx="915033" cy="914400"/>
          </a:xfrm>
          <a:prstGeom prst="rect">
            <a:avLst/>
          </a:prstGeom>
        </p:spPr>
      </p:pic>
      <p:pic>
        <p:nvPicPr>
          <p:cNvPr id="5" name="Graphic 8" descr="Group">
            <a:extLst>
              <a:ext uri="{FF2B5EF4-FFF2-40B4-BE49-F238E27FC236}">
                <a16:creationId xmlns:a16="http://schemas.microsoft.com/office/drawing/2014/main" id="{3306E186-BE8F-40E6-B0C8-7651D617D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3822" y="2699673"/>
            <a:ext cx="915033" cy="914400"/>
          </a:xfrm>
          <a:prstGeom prst="rect">
            <a:avLst/>
          </a:prstGeom>
        </p:spPr>
      </p:pic>
      <p:pic>
        <p:nvPicPr>
          <p:cNvPr id="3" name="Graphic 5" descr="Transfer">
            <a:extLst>
              <a:ext uri="{FF2B5EF4-FFF2-40B4-BE49-F238E27FC236}">
                <a16:creationId xmlns:a16="http://schemas.microsoft.com/office/drawing/2014/main" id="{19FCE820-C28B-4B17-9618-A8B824095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2907" y="2857500"/>
            <a:ext cx="606542" cy="606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D36CD-C9AA-4556-852C-D706CF6B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662E5-3781-4DAC-9C2D-E1FA6C5A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637" y="953837"/>
            <a:ext cx="8054837" cy="4156421"/>
          </a:xfrm>
        </p:spPr>
        <p:txBody>
          <a:bodyPr vert="horz" lIns="0" tIns="45720" rIns="91440" bIns="45720" rtlCol="0" anchor="t">
            <a:noAutofit/>
          </a:bodyPr>
          <a:lstStyle/>
          <a:p>
            <a:pPr algn="ctr"/>
            <a:endParaRPr lang="nl-BE" sz="2000" dirty="0">
              <a:solidFill>
                <a:schemeClr val="accent1"/>
              </a:solidFill>
            </a:endParaRPr>
          </a:p>
          <a:p>
            <a:pPr algn="ctr"/>
            <a:r>
              <a:rPr lang="nl-BE" sz="1800" dirty="0">
                <a:solidFill>
                  <a:schemeClr val="accent1"/>
                </a:solidFill>
              </a:rPr>
              <a:t>Wat als u iets overkomt… ?</a:t>
            </a:r>
            <a:endParaRPr lang="nl-BE" sz="1800" dirty="0">
              <a:solidFill>
                <a:schemeClr val="accent1"/>
              </a:solidFill>
              <a:ea typeface="Verdana"/>
            </a:endParaRPr>
          </a:p>
          <a:p>
            <a:pPr algn="ctr"/>
            <a:r>
              <a:rPr lang="nl-BE" sz="1800" dirty="0">
                <a:solidFill>
                  <a:schemeClr val="accent1"/>
                </a:solidFill>
              </a:rPr>
              <a:t>Wat als u opgenomen wordt in het ziekenhuis…? </a:t>
            </a:r>
            <a:endParaRPr lang="nl-BE" sz="1800" dirty="0">
              <a:solidFill>
                <a:schemeClr val="accent1"/>
              </a:solidFill>
              <a:ea typeface="Verdana"/>
            </a:endParaRPr>
          </a:p>
          <a:p>
            <a:pPr algn="ctr"/>
            <a:r>
              <a:rPr lang="nl-BE" sz="1800" dirty="0">
                <a:solidFill>
                  <a:schemeClr val="accent1"/>
                </a:solidFill>
              </a:rPr>
              <a:t>Of erger, wat als u overlijdt…?</a:t>
            </a:r>
            <a:endParaRPr lang="nl-BE" sz="1800" dirty="0">
              <a:solidFill>
                <a:schemeClr val="accent1"/>
              </a:solidFill>
              <a:ea typeface="Verdana"/>
            </a:endParaRPr>
          </a:p>
          <a:p>
            <a:pPr algn="ctr"/>
            <a:r>
              <a:rPr lang="nl-BE" sz="1800" dirty="0">
                <a:solidFill>
                  <a:schemeClr val="accent1"/>
                </a:solidFill>
              </a:rPr>
              <a:t>Is alles dan goed geregeld voor uw familie en uw bedrijf ? </a:t>
            </a:r>
            <a:endParaRPr lang="nl-BE" sz="1800" dirty="0">
              <a:solidFill>
                <a:schemeClr val="accent1"/>
              </a:solidFill>
              <a:ea typeface="Verdana"/>
            </a:endParaRPr>
          </a:p>
          <a:p>
            <a:pPr algn="ctr"/>
            <a:endParaRPr lang="nl-BE" sz="1800" dirty="0">
              <a:solidFill>
                <a:srgbClr val="00B0F0"/>
              </a:solidFill>
            </a:endParaRPr>
          </a:p>
          <a:p>
            <a:pPr algn="ctr"/>
            <a:r>
              <a:rPr lang="nl-BE" sz="1800" dirty="0">
                <a:solidFill>
                  <a:srgbClr val="00B0F0"/>
                </a:solidFill>
              </a:rPr>
              <a:t>Wees </a:t>
            </a:r>
            <a:r>
              <a:rPr lang="nl-BE" sz="1800" b="1" u="sng" dirty="0">
                <a:solidFill>
                  <a:srgbClr val="00B0F0"/>
                </a:solidFill>
              </a:rPr>
              <a:t>goed voorbereid </a:t>
            </a:r>
            <a:r>
              <a:rPr lang="nl-BE" sz="1800" dirty="0">
                <a:solidFill>
                  <a:srgbClr val="00B0F0"/>
                </a:solidFill>
              </a:rPr>
              <a:t>!</a:t>
            </a:r>
            <a:endParaRPr lang="nl-BE" sz="1800" dirty="0">
              <a:solidFill>
                <a:srgbClr val="00B0F0"/>
              </a:solidFill>
              <a:ea typeface="Verdana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DF1E19D-09F7-4BE5-80F9-9FABE1A8B9EB}"/>
              </a:ext>
            </a:extLst>
          </p:cNvPr>
          <p:cNvSpPr/>
          <p:nvPr/>
        </p:nvSpPr>
        <p:spPr>
          <a:xfrm>
            <a:off x="1724180" y="607449"/>
            <a:ext cx="7445102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BE" sz="2400">
                <a:solidFill>
                  <a:srgbClr val="00B0F0"/>
                </a:solidFill>
                <a:latin typeface="Verdana"/>
                <a:ea typeface="Verdana"/>
                <a:cs typeface="Verdana"/>
              </a:rPr>
              <a:t>Hebt u als ondernemer al stilgestaan bij: </a:t>
            </a:r>
            <a:endParaRPr lang="nl-BE" sz="24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A9C59-DE99-4148-AA88-C3F468B4F480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</p:spTree>
    <p:extLst>
      <p:ext uri="{BB962C8B-B14F-4D97-AF65-F5344CB8AC3E}">
        <p14:creationId xmlns:p14="http://schemas.microsoft.com/office/powerpoint/2010/main" val="13965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11" y="689963"/>
            <a:ext cx="7741042" cy="542449"/>
          </a:xfrm>
        </p:spPr>
        <p:txBody>
          <a:bodyPr/>
          <a:lstStyle/>
          <a:p>
            <a:r>
              <a:rPr lang="nl-BE" sz="2400"/>
              <a:t>5 essentiële vragen die u zich moet stellen!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08" y="1512236"/>
            <a:ext cx="7945820" cy="3407236"/>
          </a:xfrm>
        </p:spPr>
        <p:txBody>
          <a:bodyPr vert="horz" lIns="0" tIns="45720" rIns="91440" bIns="45720" rtlCol="0" anchor="t">
            <a:noAutofit/>
          </a:bodyPr>
          <a:lstStyle/>
          <a:p>
            <a:pPr marL="612775" lvl="1" indent="-342900">
              <a:buFont typeface="+mj-lt"/>
              <a:buAutoNum type="arabicPeriod"/>
            </a:pPr>
            <a:r>
              <a:rPr lang="nl-BE" sz="1800" b="1" dirty="0"/>
              <a:t>Van wie </a:t>
            </a:r>
            <a:r>
              <a:rPr lang="nl-BE" sz="1800" dirty="0"/>
              <a:t>zijn de aandelen van mijn vennootschap of de activa van mijn eenmanszaak?</a:t>
            </a:r>
            <a:endParaRPr lang="nl-BE" sz="1800" dirty="0">
              <a:ea typeface="Verdana"/>
            </a:endParaRPr>
          </a:p>
          <a:p>
            <a:pPr marL="612775" lvl="1" indent="-342900">
              <a:buFont typeface="+mj-lt"/>
              <a:buAutoNum type="arabicPeriod"/>
            </a:pPr>
            <a:r>
              <a:rPr lang="nl-BE" sz="1800" b="1" dirty="0"/>
              <a:t>Wie krijgt </a:t>
            </a:r>
            <a:r>
              <a:rPr lang="nl-BE" sz="1800" dirty="0"/>
              <a:t>mijn bedrijfsvermogen bij mijn overlijden?</a:t>
            </a:r>
            <a:endParaRPr lang="nl-BE" sz="1800" dirty="0">
              <a:ea typeface="Verdana"/>
            </a:endParaRPr>
          </a:p>
          <a:p>
            <a:pPr marL="612775" lvl="1" indent="-342900">
              <a:buFont typeface="+mj-lt"/>
              <a:buAutoNum type="arabicPeriod"/>
            </a:pPr>
            <a:r>
              <a:rPr lang="nl-BE" sz="1800" dirty="0"/>
              <a:t>Is de successiefactuur </a:t>
            </a:r>
            <a:r>
              <a:rPr lang="nl-BE" sz="1800" b="1" dirty="0"/>
              <a:t>betaalbaar </a:t>
            </a:r>
            <a:r>
              <a:rPr lang="nl-BE" sz="1800" dirty="0"/>
              <a:t>met de beschikbare middelen?</a:t>
            </a:r>
            <a:endParaRPr lang="nl-BE" sz="1800" dirty="0">
              <a:ea typeface="Verdana"/>
            </a:endParaRPr>
          </a:p>
          <a:p>
            <a:pPr marL="612775" lvl="1" indent="-342900">
              <a:buFont typeface="+mj-lt"/>
              <a:buAutoNum type="arabicPeriod"/>
            </a:pPr>
            <a:r>
              <a:rPr lang="nl-BE" sz="1800" dirty="0"/>
              <a:t>Ben ik voorbereid op een </a:t>
            </a:r>
            <a:r>
              <a:rPr lang="nl-BE" sz="1800" b="1" dirty="0"/>
              <a:t>onverwachte gebeurtenis </a:t>
            </a:r>
            <a:r>
              <a:rPr lang="nl-BE" sz="1800" dirty="0"/>
              <a:t>(ziekte/onbekwaamheid/plots overlijden).</a:t>
            </a:r>
          </a:p>
          <a:p>
            <a:pPr marL="612775" lvl="1" indent="-342900">
              <a:buFont typeface="+mj-lt"/>
              <a:buAutoNum type="arabicPeriod"/>
            </a:pPr>
            <a:r>
              <a:rPr lang="nl-BE" sz="1800" dirty="0"/>
              <a:t>Hoe kan ik </a:t>
            </a:r>
            <a:r>
              <a:rPr lang="nl-BE" sz="1800" b="1" dirty="0"/>
              <a:t>vermogen overdragen naar de volgende generatie</a:t>
            </a:r>
            <a:r>
              <a:rPr lang="nl-BE" sz="1800" dirty="0"/>
              <a:t>, maar toch controle/inkomsten behouden?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D7FE1-6B06-43C2-9C9C-AE73B330E028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</p:spTree>
    <p:extLst>
      <p:ext uri="{BB962C8B-B14F-4D97-AF65-F5344CB8AC3E}">
        <p14:creationId xmlns:p14="http://schemas.microsoft.com/office/powerpoint/2010/main" val="1569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75" y="412039"/>
            <a:ext cx="7741042" cy="542449"/>
          </a:xfrm>
        </p:spPr>
        <p:txBody>
          <a:bodyPr/>
          <a:lstStyle/>
          <a:p>
            <a:r>
              <a:rPr lang="nl-BE" sz="2400"/>
              <a:t>Van wie zijn de aandelen of de activa?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08" y="1518246"/>
            <a:ext cx="8091615" cy="2269468"/>
          </a:xfrm>
        </p:spPr>
        <p:txBody>
          <a:bodyPr vert="horz" lIns="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b="1" dirty="0"/>
              <a:t>PRINCIPE</a:t>
            </a:r>
            <a:r>
              <a:rPr lang="nl-BE" dirty="0"/>
              <a:t>: de aandelen/activa zijn doorgaans van de personen op wiens naam ze staan </a:t>
            </a:r>
          </a:p>
          <a:p>
            <a:pPr marL="715645" lvl="2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Voor aandelen op naam: vertrekpunt = het aandelenregister</a:t>
            </a:r>
            <a:endParaRPr lang="nl-BE" sz="1400" dirty="0">
              <a:ea typeface="Verdan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BE" b="1" dirty="0"/>
              <a:t>Uitzondering</a:t>
            </a:r>
            <a:r>
              <a:rPr lang="nl-BE" dirty="0"/>
              <a:t>: personen gehuwd onder een </a:t>
            </a:r>
            <a:r>
              <a:rPr lang="nl-BE" b="1" dirty="0">
                <a:solidFill>
                  <a:srgbClr val="00AEEF"/>
                </a:solidFill>
              </a:rPr>
              <a:t>gemeenschapsstelsel</a:t>
            </a:r>
            <a:endParaRPr lang="nl-BE" b="1" dirty="0">
              <a:solidFill>
                <a:srgbClr val="00AEEF"/>
              </a:solidFill>
              <a:ea typeface="Verdana"/>
            </a:endParaRPr>
          </a:p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latin typeface="Verdana"/>
                <a:ea typeface="Verdana"/>
                <a:sym typeface="Wingdings" panose="05000000000000000000" pitchFamily="2" charset="2"/>
              </a:rPr>
              <a:t>Aandelen/activa </a:t>
            </a:r>
            <a:r>
              <a:rPr lang="nl-BE" sz="1400" dirty="0">
                <a:latin typeface="Verdana"/>
                <a:sym typeface="Wingdings" panose="05000000000000000000" pitchFamily="2" charset="2"/>
              </a:rPr>
              <a:t>zijn in principe </a:t>
            </a:r>
            <a:r>
              <a:rPr lang="nl-BE" sz="1400" dirty="0">
                <a:latin typeface="Verdana"/>
                <a:ea typeface="Verdana"/>
                <a:sym typeface="Wingdings" panose="05000000000000000000" pitchFamily="2" charset="2"/>
              </a:rPr>
              <a:t>gemeenschappelijk </a:t>
            </a: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latin typeface="Verdana"/>
                <a:ea typeface="Verdana"/>
                <a:sym typeface="Wingdings" panose="05000000000000000000" pitchFamily="2" charset="2"/>
              </a:rPr>
              <a:t>Tenzij kan aangetoond worden dat ze eigen zijn (door erfenis, schenking of verkrijging voor het huwelijk)</a:t>
            </a:r>
            <a:endParaRPr lang="nl-BE" sz="1400" dirty="0">
              <a:latin typeface="Verdana"/>
              <a:ea typeface="Verdana"/>
            </a:endParaRPr>
          </a:p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18820" lvl="3"/>
            <a:endParaRPr lang="nl-BE" sz="144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phic 4" descr="Badge Question Mark">
            <a:extLst>
              <a:ext uri="{FF2B5EF4-FFF2-40B4-BE49-F238E27FC236}">
                <a16:creationId xmlns:a16="http://schemas.microsoft.com/office/drawing/2014/main" id="{1FC97E6C-B885-44EA-B237-C1823FD4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203" y="123812"/>
            <a:ext cx="907123" cy="906495"/>
          </a:xfrm>
          <a:prstGeom prst="rect">
            <a:avLst/>
          </a:prstGeom>
        </p:spPr>
      </p:pic>
      <p:pic>
        <p:nvPicPr>
          <p:cNvPr id="6" name="Graphic 11" descr="Badge 1">
            <a:extLst>
              <a:ext uri="{FF2B5EF4-FFF2-40B4-BE49-F238E27FC236}">
                <a16:creationId xmlns:a16="http://schemas.microsoft.com/office/drawing/2014/main" id="{0A689544-5854-42B2-BD24-D7025CD8D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0093" y="513832"/>
            <a:ext cx="654002" cy="669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D75182-2A02-45E6-9DA3-38156E47123D}"/>
              </a:ext>
            </a:extLst>
          </p:cNvPr>
          <p:cNvSpPr txBox="1"/>
          <p:nvPr/>
        </p:nvSpPr>
        <p:spPr>
          <a:xfrm>
            <a:off x="2743720" y="3711895"/>
            <a:ext cx="480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buFont typeface="+mj-lt"/>
              <a:buAutoNum type="arabicPeriod"/>
            </a:pPr>
            <a:endParaRPr lang="nl-BE" sz="1400" b="1">
              <a:solidFill>
                <a:srgbClr val="00AEE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Wingdings" panose="05000000000000000000" pitchFamily="2" charset="2"/>
            </a:endParaRPr>
          </a:p>
          <a:p>
            <a:pPr lvl="1" indent="-342900">
              <a:buFont typeface="+mj-lt"/>
              <a:buAutoNum type="arabicPeriod"/>
            </a:pPr>
            <a:r>
              <a:rPr lang="nl-BE" sz="1400" b="1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Check uw huwelijkscontract!</a:t>
            </a:r>
            <a:br>
              <a:rPr lang="nl-BE" sz="1400" b="1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</a:br>
            <a:endParaRPr lang="nl-BE" sz="1400" b="1">
              <a:solidFill>
                <a:srgbClr val="00AEE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Wingdings" panose="05000000000000000000" pitchFamily="2" charset="2"/>
            </a:endParaRPr>
          </a:p>
          <a:p>
            <a:pPr lvl="1" indent="-342900">
              <a:buFont typeface="+mj-lt"/>
              <a:buAutoNum type="arabicPeriod"/>
            </a:pPr>
            <a:r>
              <a:rPr lang="nl-BE" sz="1400" b="1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Ga de historiek van uw aandelenbezit of van uw activa na</a:t>
            </a:r>
          </a:p>
          <a:p>
            <a:endParaRPr lang="nl-BE" err="1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id="{2C62B921-C2E1-480D-B36D-033A2E6EB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7571" y="3868603"/>
            <a:ext cx="685642" cy="6851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EE81B-A991-4D9B-8B7D-0D8ABAF80197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</p:spTree>
    <p:extLst>
      <p:ext uri="{BB962C8B-B14F-4D97-AF65-F5344CB8AC3E}">
        <p14:creationId xmlns:p14="http://schemas.microsoft.com/office/powerpoint/2010/main" val="4120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75" y="412039"/>
            <a:ext cx="7741042" cy="542449"/>
          </a:xfrm>
        </p:spPr>
        <p:txBody>
          <a:bodyPr/>
          <a:lstStyle/>
          <a:p>
            <a:r>
              <a:rPr lang="en-US" sz="2400" dirty="0">
                <a:ea typeface="Verdana"/>
              </a:rPr>
              <a:t>Wie </a:t>
            </a:r>
            <a:r>
              <a:rPr lang="en-US" sz="2400" dirty="0" err="1">
                <a:ea typeface="Verdana"/>
              </a:rPr>
              <a:t>krijgt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mijn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aandelen</a:t>
            </a:r>
            <a:r>
              <a:rPr lang="en-US" sz="2400" dirty="0">
                <a:ea typeface="Verdana"/>
              </a:rPr>
              <a:t>/</a:t>
            </a:r>
            <a:r>
              <a:rPr lang="en-US" sz="2400" dirty="0" err="1">
                <a:ea typeface="Verdana"/>
              </a:rPr>
              <a:t>activa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bij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mijn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overlijden</a:t>
            </a:r>
            <a:r>
              <a:rPr lang="en-US" sz="2400" dirty="0">
                <a:ea typeface="Verdana"/>
              </a:rPr>
              <a:t>? </a:t>
            </a:r>
            <a:endParaRPr lang="nl-B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08" y="1518246"/>
            <a:ext cx="8091615" cy="2269468"/>
          </a:xfrm>
        </p:spPr>
        <p:txBody>
          <a:bodyPr vert="horz" lIns="0" tIns="45720" rIns="91440" bIns="45720" rtlCol="0" anchor="t">
            <a:noAutofit/>
          </a:bodyPr>
          <a:lstStyle/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18820" lvl="3"/>
            <a:endParaRPr lang="nl-BE" sz="144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phic 4" descr="Badge Question Mark">
            <a:extLst>
              <a:ext uri="{FF2B5EF4-FFF2-40B4-BE49-F238E27FC236}">
                <a16:creationId xmlns:a16="http://schemas.microsoft.com/office/drawing/2014/main" id="{1FC97E6C-B885-44EA-B237-C1823FD4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203" y="123812"/>
            <a:ext cx="907123" cy="906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EE81B-A991-4D9B-8B7D-0D8ABAF80197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3" name="Graphic 14" descr="Badge">
            <a:extLst>
              <a:ext uri="{FF2B5EF4-FFF2-40B4-BE49-F238E27FC236}">
                <a16:creationId xmlns:a16="http://schemas.microsoft.com/office/drawing/2014/main" id="{380110FC-4438-4737-81D7-6DEB004F2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8759" y="577059"/>
            <a:ext cx="606542" cy="60612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261AF6-2695-4912-B92B-7A1F538BD395}"/>
              </a:ext>
            </a:extLst>
          </p:cNvPr>
          <p:cNvSpPr/>
          <p:nvPr/>
        </p:nvSpPr>
        <p:spPr>
          <a:xfrm>
            <a:off x="1099208" y="1418330"/>
            <a:ext cx="77410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Bent u </a:t>
            </a:r>
            <a:r>
              <a:rPr lang="nl-BE" sz="1400" b="1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alleenstaand of samenwonend?</a:t>
            </a: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Uw (minderjarige) kinderen erven uw aandelen/activa in volle eigendom</a:t>
            </a: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Heeft u geen kinderen, dan erven uw ouders, broers, zussen of eventueel verdere familie uw aandelen </a:t>
            </a: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Bent u </a:t>
            </a:r>
            <a:r>
              <a:rPr lang="nl-BE" sz="1400" b="1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gehuwd?</a:t>
            </a: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Uw echtgenoot erft uw aandelen/activa in vruchtgebruik </a:t>
            </a: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Uw (minderjarige) kinderen erven uw aandelen/activa in blote eigendom</a:t>
            </a:r>
          </a:p>
          <a:p>
            <a:pPr>
              <a:buClr>
                <a:srgbClr val="00AEEF"/>
              </a:buClr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TENZIJ: afwijking in testament, huwelijkscontract, … </a:t>
            </a: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lvl="1">
              <a:buClr>
                <a:srgbClr val="00AEEF"/>
              </a:buClr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     </a:t>
            </a: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F6B40C2-FC5B-42D1-85EE-1D4028DB0C4A}"/>
              </a:ext>
            </a:extLst>
          </p:cNvPr>
          <p:cNvSpPr txBox="1"/>
          <p:nvPr/>
        </p:nvSpPr>
        <p:spPr>
          <a:xfrm>
            <a:off x="2547509" y="3868456"/>
            <a:ext cx="55102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AEEF"/>
              </a:buClr>
              <a:buFont typeface="+mj-lt"/>
              <a:buAutoNum type="arabicPeriod"/>
            </a:pPr>
            <a:r>
              <a:rPr lang="nl-BE" sz="14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Check wie uw aandelen/activa erft</a:t>
            </a:r>
          </a:p>
          <a:p>
            <a:pPr marL="800100" lvl="1" indent="-342900">
              <a:buClr>
                <a:srgbClr val="00AEEF"/>
              </a:buClr>
              <a:buFont typeface="+mj-lt"/>
              <a:buAutoNum type="arabicPeriod"/>
            </a:pPr>
            <a:endParaRPr lang="nl-BE" sz="1400" b="1" dirty="0">
              <a:solidFill>
                <a:srgbClr val="00AEE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800100" lvl="1" indent="-342900">
              <a:buClr>
                <a:srgbClr val="00AEEF"/>
              </a:buClr>
              <a:buFont typeface="+mj-lt"/>
              <a:buAutoNum type="arabicPeriod"/>
            </a:pPr>
            <a:r>
              <a:rPr lang="nl-BE" sz="14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Check uw huwelijkscontract, testament, …</a:t>
            </a:r>
          </a:p>
          <a:p>
            <a:pPr marL="800100" lvl="1" indent="-342900">
              <a:buClr>
                <a:srgbClr val="00AEEF"/>
              </a:buClr>
              <a:buFont typeface="+mj-lt"/>
              <a:buAutoNum type="arabicPeriod"/>
            </a:pPr>
            <a:endParaRPr lang="nl-BE" sz="1400" b="1" dirty="0">
              <a:solidFill>
                <a:srgbClr val="00AEE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800100" lvl="1" indent="-342900">
              <a:buClr>
                <a:srgbClr val="00AEEF"/>
              </a:buClr>
              <a:buFont typeface="+mj-lt"/>
              <a:buAutoNum type="arabicPeriod"/>
            </a:pPr>
            <a:r>
              <a:rPr lang="nl-BE" sz="14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Check of het uw wens is dat uw (ex-)partner uw minderjarige kinderen vertegenwoordigt</a:t>
            </a: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nl-BE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5" name="Graphic 10" descr="Lightbulb and gear">
            <a:extLst>
              <a:ext uri="{FF2B5EF4-FFF2-40B4-BE49-F238E27FC236}">
                <a16:creationId xmlns:a16="http://schemas.microsoft.com/office/drawing/2014/main" id="{63D2AB1A-1808-49B8-810A-794BF9E47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0275" y="4021453"/>
            <a:ext cx="685642" cy="6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75" y="412039"/>
            <a:ext cx="7741042" cy="542449"/>
          </a:xfrm>
        </p:spPr>
        <p:txBody>
          <a:bodyPr/>
          <a:lstStyle/>
          <a:p>
            <a:r>
              <a:rPr lang="en-US" sz="2400" dirty="0">
                <a:ea typeface="Verdana"/>
              </a:rPr>
              <a:t>Wie </a:t>
            </a:r>
            <a:r>
              <a:rPr lang="en-US" sz="2400" dirty="0" err="1">
                <a:ea typeface="Verdana"/>
              </a:rPr>
              <a:t>krijgt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mijn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aandelen</a:t>
            </a:r>
            <a:r>
              <a:rPr lang="en-US" sz="2400" dirty="0">
                <a:ea typeface="Verdana"/>
              </a:rPr>
              <a:t>/</a:t>
            </a:r>
            <a:r>
              <a:rPr lang="en-US" sz="2400" dirty="0" err="1">
                <a:ea typeface="Verdana"/>
              </a:rPr>
              <a:t>activa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bij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mijn</a:t>
            </a:r>
            <a:r>
              <a:rPr lang="en-US" sz="2400" dirty="0">
                <a:ea typeface="Verdana"/>
              </a:rPr>
              <a:t> </a:t>
            </a:r>
            <a:r>
              <a:rPr lang="en-US" sz="2400" dirty="0" err="1">
                <a:ea typeface="Verdana"/>
              </a:rPr>
              <a:t>overlijden</a:t>
            </a:r>
            <a:r>
              <a:rPr lang="en-US" sz="2400" dirty="0">
                <a:ea typeface="Verdana"/>
              </a:rPr>
              <a:t>? </a:t>
            </a:r>
            <a:endParaRPr lang="nl-B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08" y="1518246"/>
            <a:ext cx="8091615" cy="2269468"/>
          </a:xfrm>
        </p:spPr>
        <p:txBody>
          <a:bodyPr vert="horz" lIns="0" tIns="45720" rIns="91440" bIns="45720" rtlCol="0" anchor="t">
            <a:noAutofit/>
          </a:bodyPr>
          <a:lstStyle/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04570" lvl="3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18820" lvl="3"/>
            <a:endParaRPr lang="nl-BE" sz="144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phic 4" descr="Badge Question Mark">
            <a:extLst>
              <a:ext uri="{FF2B5EF4-FFF2-40B4-BE49-F238E27FC236}">
                <a16:creationId xmlns:a16="http://schemas.microsoft.com/office/drawing/2014/main" id="{1FC97E6C-B885-44EA-B237-C1823FD4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203" y="123812"/>
            <a:ext cx="907123" cy="906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EE81B-A991-4D9B-8B7D-0D8ABAF80197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3" name="Graphic 14" descr="Badge">
            <a:extLst>
              <a:ext uri="{FF2B5EF4-FFF2-40B4-BE49-F238E27FC236}">
                <a16:creationId xmlns:a16="http://schemas.microsoft.com/office/drawing/2014/main" id="{380110FC-4438-4737-81D7-6DEB004F2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8759" y="577059"/>
            <a:ext cx="606542" cy="60612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261AF6-2695-4912-B92B-7A1F538BD395}"/>
              </a:ext>
            </a:extLst>
          </p:cNvPr>
          <p:cNvSpPr/>
          <p:nvPr/>
        </p:nvSpPr>
        <p:spPr>
          <a:xfrm>
            <a:off x="1099208" y="1418330"/>
            <a:ext cx="7741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742950" lvl="1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lvl="1">
              <a:buClr>
                <a:srgbClr val="00AEEF"/>
              </a:buClr>
            </a:pPr>
            <a:r>
              <a:rPr lang="nl-BE" sz="1400" dirty="0">
                <a:solidFill>
                  <a:srgbClr val="003366"/>
                </a:solidFill>
                <a:latin typeface="Verdana"/>
                <a:ea typeface="Verdana"/>
                <a:cs typeface="Arial"/>
              </a:rPr>
              <a:t>     </a:t>
            </a: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7AE06C6-9436-4C7B-8075-4EA302A486FB}"/>
              </a:ext>
            </a:extLst>
          </p:cNvPr>
          <p:cNvSpPr/>
          <p:nvPr/>
        </p:nvSpPr>
        <p:spPr>
          <a:xfrm>
            <a:off x="1099208" y="1303229"/>
            <a:ext cx="80916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EEF"/>
              </a:buClr>
            </a:pP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Check ook of uw </a:t>
            </a:r>
            <a:r>
              <a:rPr lang="nl-BE" sz="14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langstlevende</a:t>
            </a: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partner eventueel </a:t>
            </a:r>
            <a:r>
              <a:rPr lang="nl-BE" sz="14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meer beschermd </a:t>
            </a: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moet 	worden m.b.t. uw bedrijf maar ook voor uw ander vermogen (bv. 	gezinswoning, gelden) </a:t>
            </a:r>
          </a:p>
          <a:p>
            <a:pPr>
              <a:buClr>
                <a:srgbClr val="00AEEF"/>
              </a:buClr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buClr>
                <a:srgbClr val="00AEEF"/>
              </a:buClr>
            </a:pP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Dit kan door:</a:t>
            </a:r>
          </a:p>
          <a:p>
            <a:pPr>
              <a:buClr>
                <a:srgbClr val="00AEEF"/>
              </a:buClr>
            </a:pP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00150" lvl="2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Gemeenschapsstelsel: keuzebeding voor gemeenschappelijke goederen</a:t>
            </a:r>
            <a:b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00150" lvl="2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Scheiding van goederen: keuzebeding voor onverdeelde goederen </a:t>
            </a:r>
            <a:br>
              <a:rPr lang="nl-BE" sz="1400" dirty="0">
                <a:solidFill>
                  <a:srgbClr val="003366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endParaRPr lang="nl-BE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00150" lvl="2" indent="-285750"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Samenwoners/gehuwden: testament, …</a:t>
            </a:r>
          </a:p>
        </p:txBody>
      </p:sp>
      <p:pic>
        <p:nvPicPr>
          <p:cNvPr id="16" name="Graphic 10" descr="Lightbulb and gear">
            <a:extLst>
              <a:ext uri="{FF2B5EF4-FFF2-40B4-BE49-F238E27FC236}">
                <a16:creationId xmlns:a16="http://schemas.microsoft.com/office/drawing/2014/main" id="{6BF035CB-0AC3-4169-8F19-B1E9A2ECA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109" y="1280957"/>
            <a:ext cx="685642" cy="6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75" y="475239"/>
            <a:ext cx="7741042" cy="542449"/>
          </a:xfrm>
        </p:spPr>
        <p:txBody>
          <a:bodyPr/>
          <a:lstStyle/>
          <a:p>
            <a:r>
              <a:rPr lang="nl-BE" sz="2400"/>
              <a:t>Is de successiefactuur betaalbaar?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090" y="1336964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BE" dirty="0"/>
              <a:t>Dit bedrag hangt af van:</a:t>
            </a:r>
          </a:p>
          <a:p>
            <a:pPr lvl="2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endParaRPr lang="nl-BE" sz="1400" dirty="0"/>
          </a:p>
          <a:p>
            <a:pPr lvl="2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Waar u woont</a:t>
            </a:r>
          </a:p>
          <a:p>
            <a:pPr lvl="3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200" dirty="0"/>
              <a:t> Tarieven en principes verschillen in Vlaanderen, Brussel en Wallonië</a:t>
            </a:r>
          </a:p>
          <a:p>
            <a:pPr marL="538163" lvl="2" indent="0">
              <a:spcAft>
                <a:spcPts val="0"/>
              </a:spcAft>
              <a:buClr>
                <a:srgbClr val="00AEEF"/>
              </a:buClr>
              <a:buNone/>
            </a:pPr>
            <a:endParaRPr lang="nl-BE" sz="1400" dirty="0"/>
          </a:p>
          <a:p>
            <a:pPr lvl="2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Wie van u erft</a:t>
            </a:r>
          </a:p>
          <a:p>
            <a:pPr lvl="3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200" dirty="0"/>
              <a:t> In rechte lijn en tussen partners: maximum 27% (Vlaanderen)</a:t>
            </a:r>
          </a:p>
          <a:p>
            <a:pPr lvl="3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200" dirty="0"/>
              <a:t> Broers, zussen en verdere familie: maximum 55% (Vlaanderen)</a:t>
            </a:r>
          </a:p>
          <a:p>
            <a:pPr lvl="3">
              <a:spcAft>
                <a:spcPts val="0"/>
              </a:spcAft>
              <a:buClr>
                <a:srgbClr val="00AEEF"/>
              </a:buClr>
            </a:pPr>
            <a:endParaRPr lang="nl-BE" sz="1200" dirty="0"/>
          </a:p>
          <a:p>
            <a:pPr lvl="2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Ø"/>
            </a:pPr>
            <a:r>
              <a:rPr lang="nl-BE" sz="1400" dirty="0"/>
              <a:t>Het type goed: </a:t>
            </a:r>
            <a:r>
              <a:rPr lang="nl-BE" sz="1400" b="1" dirty="0">
                <a:solidFill>
                  <a:srgbClr val="00AEEF"/>
                </a:solidFill>
              </a:rPr>
              <a:t>verlaagd tarief voor familiale vennootschappen/ondernemingen</a:t>
            </a:r>
            <a:r>
              <a:rPr lang="nl-BE" sz="1400" dirty="0"/>
              <a:t> onder bepaalde voorwaarden</a:t>
            </a:r>
            <a:endParaRPr lang="nl-BE" sz="1599" dirty="0"/>
          </a:p>
          <a:p>
            <a:pPr marL="538157" lvl="2" indent="0">
              <a:buNone/>
            </a:pPr>
            <a:endParaRPr lang="nl-BE" sz="1599" dirty="0"/>
          </a:p>
        </p:txBody>
      </p:sp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529" y="111193"/>
            <a:ext cx="907123" cy="906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4D457-3BE6-46FF-B980-1AF89069B53C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1" name="Graphic 5" descr="Badge 3">
            <a:extLst>
              <a:ext uri="{FF2B5EF4-FFF2-40B4-BE49-F238E27FC236}">
                <a16:creationId xmlns:a16="http://schemas.microsoft.com/office/drawing/2014/main" id="{0DBBF87D-F6F4-4C5F-BEE9-767CF9EF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21" y="553886"/>
            <a:ext cx="606542" cy="6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639-1FEE-46E5-9A3E-E349FC9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75" y="475239"/>
            <a:ext cx="7741042" cy="542449"/>
          </a:xfrm>
        </p:spPr>
        <p:txBody>
          <a:bodyPr/>
          <a:lstStyle/>
          <a:p>
            <a:r>
              <a:rPr lang="nl-BE" sz="2400"/>
              <a:t>Is de successiefactuur betaalbaar?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3D788-DDEA-4847-9029-C19B62EF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FE26-9FBB-4CB2-8C38-CE6052D6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090" y="1336964"/>
            <a:ext cx="7945820" cy="3410638"/>
          </a:xfrm>
        </p:spPr>
        <p:txBody>
          <a:bodyPr vert="horz" lIns="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00AEEF"/>
                </a:solidFill>
              </a:rPr>
              <a:t>Voorwaarden verlaagd tarief familiale onderneming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Persoonlijke exploitatie, door schenker of partner 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Activa zijn beroepsmatig geïnvesteerd 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</a:t>
            </a:r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3%/7% </a:t>
            </a:r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Ononderbroken verderzetting van een activiteit, door erfgenamen of 				personeel of derde </a:t>
            </a:r>
          </a:p>
          <a:p>
            <a:pPr marL="269875" lvl="1" indent="0">
              <a:spcAft>
                <a:spcPts val="600"/>
              </a:spcAft>
              <a:buNone/>
            </a:pPr>
            <a:endParaRPr lang="nl-BE" dirty="0"/>
          </a:p>
          <a:p>
            <a:pPr marL="269875" lvl="1" indent="0">
              <a:spcAft>
                <a:spcPts val="600"/>
              </a:spcAft>
              <a:buNone/>
            </a:pPr>
            <a:r>
              <a:rPr lang="nl-BE" dirty="0"/>
              <a:t>			Onroerende goederen worden niet hoofdzakelijk tot bewoning 					aangewend of bestemd  </a:t>
            </a:r>
          </a:p>
          <a:p>
            <a:pPr marL="538157" lvl="2" indent="0">
              <a:buNone/>
            </a:pPr>
            <a:endParaRPr lang="nl-BE" sz="1599" dirty="0"/>
          </a:p>
          <a:p>
            <a:pPr marL="538157" lvl="2" indent="0">
              <a:buNone/>
            </a:pPr>
            <a:endParaRPr lang="nl-BE" sz="1599" dirty="0"/>
          </a:p>
        </p:txBody>
      </p:sp>
      <p:pic>
        <p:nvPicPr>
          <p:cNvPr id="8" name="Graphic 4" descr="Badge Question Mark">
            <a:extLst>
              <a:ext uri="{FF2B5EF4-FFF2-40B4-BE49-F238E27FC236}">
                <a16:creationId xmlns:a16="http://schemas.microsoft.com/office/drawing/2014/main" id="{762B6658-7633-4CA3-8A9E-176F8E96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529" y="111193"/>
            <a:ext cx="907123" cy="906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4D457-3BE6-46FF-B980-1AF89069B53C}"/>
              </a:ext>
            </a:extLst>
          </p:cNvPr>
          <p:cNvSpPr/>
          <p:nvPr/>
        </p:nvSpPr>
        <p:spPr>
          <a:xfrm>
            <a:off x="4753997" y="47519"/>
            <a:ext cx="548640" cy="19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err="1"/>
          </a:p>
        </p:txBody>
      </p:sp>
      <p:pic>
        <p:nvPicPr>
          <p:cNvPr id="11" name="Graphic 5" descr="Badge 3">
            <a:extLst>
              <a:ext uri="{FF2B5EF4-FFF2-40B4-BE49-F238E27FC236}">
                <a16:creationId xmlns:a16="http://schemas.microsoft.com/office/drawing/2014/main" id="{0DBBF87D-F6F4-4C5F-BEE9-767CF9EF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21" y="553886"/>
            <a:ext cx="606542" cy="6140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A9B2D2-01A9-4EB5-B910-5A8D59045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137" y="1768488"/>
            <a:ext cx="676275" cy="7334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14DB92-76FB-4D6A-85A1-C304DB772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4469" y="1649424"/>
            <a:ext cx="1360824" cy="11664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C8741E3-7B37-40B0-8EE8-E14F0597C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696" y="2933437"/>
            <a:ext cx="666750" cy="8286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1B598A2-E091-4673-BE4B-20FB7DC8F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3574" y="4274313"/>
            <a:ext cx="533400" cy="8096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0DE5A8A-21C5-4099-AA4A-A227FA48A0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9358" y="3809345"/>
            <a:ext cx="641075" cy="54244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ED4BA22-F7C3-4A46-990F-A08CB67E4D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5133" y="4672636"/>
            <a:ext cx="495300" cy="6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BC Template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DCFA6B6-8199-43B7-B01A-2AFCB79B18FF}" vid="{2039FB41-DBDF-468A-ADEB-51A9870F499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254FD702C4A42B87D75ACCFEE8E91" ma:contentTypeVersion="10" ma:contentTypeDescription="Create a new document." ma:contentTypeScope="" ma:versionID="a0854d5f911ccc5b169976fc4afa3b45">
  <xsd:schema xmlns:xsd="http://www.w3.org/2001/XMLSchema" xmlns:xs="http://www.w3.org/2001/XMLSchema" xmlns:p="http://schemas.microsoft.com/office/2006/metadata/properties" xmlns:ns3="dbf83cb7-7df9-44d1-b674-32fb110d9e41" xmlns:ns4="4d02d8e4-98f1-4447-ad2a-e91e71f6c9f8" targetNamespace="http://schemas.microsoft.com/office/2006/metadata/properties" ma:root="true" ma:fieldsID="43e8556230db94cfeb0baeaee7be6bc0" ns3:_="" ns4:_="">
    <xsd:import namespace="dbf83cb7-7df9-44d1-b674-32fb110d9e41"/>
    <xsd:import namespace="4d02d8e4-98f1-4447-ad2a-e91e71f6c9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83cb7-7df9-44d1-b674-32fb110d9e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2d8e4-98f1-4447-ad2a-e91e71f6c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BE8D1-52C1-4385-A04A-85296EAC0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344F3-9BEA-4F8A-AA1E-CD7E892B3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83cb7-7df9-44d1-b674-32fb110d9e41"/>
    <ds:schemaRef ds:uri="4d02d8e4-98f1-4447-ad2a-e91e71f6c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C41184-06D6-4863-9DA5-93BECACA089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d02d8e4-98f1-4447-ad2a-e91e71f6c9f8"/>
    <ds:schemaRef ds:uri="dbf83cb7-7df9-44d1-b674-32fb110d9e41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KBC template NL</Template>
  <TotalTime>95</TotalTime>
  <Words>1129</Words>
  <Application>Microsoft Office PowerPoint</Application>
  <PresentationFormat>Aangepast</PresentationFormat>
  <Paragraphs>201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Lucida Grande</vt:lpstr>
      <vt:lpstr>Roboto</vt:lpstr>
      <vt:lpstr>Verdana</vt:lpstr>
      <vt:lpstr>Wingdings</vt:lpstr>
      <vt:lpstr>KBC Template</vt:lpstr>
      <vt:lpstr>Kantoorthema</vt:lpstr>
      <vt:lpstr>       Live webinar        dinsdagavond 02 02 2021</vt:lpstr>
      <vt:lpstr>   Het belang van successieplanning voor uw familie en uw bedrijf   </vt:lpstr>
      <vt:lpstr>PowerPoint-presentatie</vt:lpstr>
      <vt:lpstr>5 essentiële vragen die u zich moet stellen!</vt:lpstr>
      <vt:lpstr>Van wie zijn de aandelen of de activa?</vt:lpstr>
      <vt:lpstr>Wie krijgt mijn aandelen/activa bij mijn overlijden? </vt:lpstr>
      <vt:lpstr>Wie krijgt mijn aandelen/activa bij mijn overlijden? </vt:lpstr>
      <vt:lpstr>Is de successiefactuur betaalbaar?</vt:lpstr>
      <vt:lpstr>Is de successiefactuur betaalbaar?</vt:lpstr>
      <vt:lpstr>Is de successiefactuur betaalbaar?</vt:lpstr>
      <vt:lpstr>Is de successiefactuur betaalbaar?</vt:lpstr>
      <vt:lpstr>Is de successiefactuur betaalbaar?</vt:lpstr>
      <vt:lpstr>Ben ik voorbereid op een onverwachte gebeurtenis? </vt:lpstr>
      <vt:lpstr>Ben ik voorbereid op een onverwachte gebeurtenis? (vervolg)</vt:lpstr>
      <vt:lpstr>Hoe kan ik vermogen overdragen naar de volgende generatie, maar toch controle/inkomsten behouden?</vt:lpstr>
      <vt:lpstr>Dus …. </vt:lpstr>
      <vt:lpstr>De KBC-experten staan voor u klaar!</vt:lpstr>
      <vt:lpstr>  Live webinars  18 en 25 maart 2021 19u - 21u30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Vermogensplanning in crisisperiode</dc:title>
  <dc:creator>Annick Buggenhout</dc:creator>
  <cp:lastModifiedBy>Guido Seghers</cp:lastModifiedBy>
  <cp:revision>8</cp:revision>
  <cp:lastPrinted>2015-05-21T14:04:22Z</cp:lastPrinted>
  <dcterms:created xsi:type="dcterms:W3CDTF">2020-05-08T12:30:24Z</dcterms:created>
  <dcterms:modified xsi:type="dcterms:W3CDTF">2021-01-25T18:43:38Z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0x010100542254FD702C4A42B87D75ACCFEE8E91</vt:lpwstr>
  </property>
  <property fmtid="{D5CDD505-2E9C-101B-9397-08002B2CF9AE}" pid="3" name="MSIP_Label_a5a63cc4-2ec6-44d2-91a5-2f2bdabdec44_Enabled">
    <vt:lpwstr>true</vt:lpwstr>
  </property>
  <property fmtid="{D5CDD505-2E9C-101B-9397-08002B2CF9AE}" pid="4" name="MSIP_Label_a5a63cc4-2ec6-44d2-91a5-2f2bdabdec44_SetDate">
    <vt:lpwstr>2021-01-08T10:20:41Z</vt:lpwstr>
  </property>
  <property fmtid="{D5CDD505-2E9C-101B-9397-08002B2CF9AE}" pid="5" name="MSIP_Label_a5a63cc4-2ec6-44d2-91a5-2f2bdabdec44_Method">
    <vt:lpwstr>Privileged</vt:lpwstr>
  </property>
  <property fmtid="{D5CDD505-2E9C-101B-9397-08002B2CF9AE}" pid="6" name="MSIP_Label_a5a63cc4-2ec6-44d2-91a5-2f2bdabdec44_Name">
    <vt:lpwstr>a5a63cc4-2ec6-44d2-91a5-2f2bdabdec44</vt:lpwstr>
  </property>
  <property fmtid="{D5CDD505-2E9C-101B-9397-08002B2CF9AE}" pid="7" name="MSIP_Label_a5a63cc4-2ec6-44d2-91a5-2f2bdabdec44_SiteId">
    <vt:lpwstr>64af2aee-7d6c-49ac-a409-192d3fee73b8</vt:lpwstr>
  </property>
  <property fmtid="{D5CDD505-2E9C-101B-9397-08002B2CF9AE}" pid="8" name="MSIP_Label_a5a63cc4-2ec6-44d2-91a5-2f2bdabdec44_ActionId">
    <vt:lpwstr>8c257dab-c9e6-4e6f-8d83-f83b50ecc333</vt:lpwstr>
  </property>
  <property fmtid="{D5CDD505-2E9C-101B-9397-08002B2CF9AE}" pid="9" name="MSIP_Label_a5a63cc4-2ec6-44d2-91a5-2f2bdabdec44_ContentBits">
    <vt:lpwstr>1</vt:lpwstr>
  </property>
  <property fmtid="{D5CDD505-2E9C-101B-9397-08002B2CF9AE}" pid="10" name="ArticulateGUID">
    <vt:lpwstr>88A1E665-E2E5-4B2F-B92A-15B0C183FA3D</vt:lpwstr>
  </property>
  <property fmtid="{D5CDD505-2E9C-101B-9397-08002B2CF9AE}" pid="11" name="ArticulatePath">
    <vt:lpwstr>https://kbcgroup.sharepoint.com/sites/214519/Shared Documents/Opleiding en events/Webinars/Slides Webinar Unizo versie 2</vt:lpwstr>
  </property>
</Properties>
</file>